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21"/>
  </p:notesMasterIdLst>
  <p:handoutMasterIdLst>
    <p:handoutMasterId r:id="rId22"/>
  </p:handoutMasterIdLst>
  <p:sldIdLst>
    <p:sldId id="260" r:id="rId5"/>
    <p:sldId id="257" r:id="rId6"/>
    <p:sldId id="301" r:id="rId7"/>
    <p:sldId id="283" r:id="rId8"/>
    <p:sldId id="285" r:id="rId9"/>
    <p:sldId id="289" r:id="rId10"/>
    <p:sldId id="298" r:id="rId11"/>
    <p:sldId id="296" r:id="rId12"/>
    <p:sldId id="297" r:id="rId13"/>
    <p:sldId id="300" r:id="rId14"/>
    <p:sldId id="286" r:id="rId15"/>
    <p:sldId id="299" r:id="rId16"/>
    <p:sldId id="287" r:id="rId17"/>
    <p:sldId id="288" r:id="rId18"/>
    <p:sldId id="302" r:id="rId19"/>
    <p:sldId id="275" r:id="rId2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191"/>
    <a:srgbClr val="F57814"/>
    <a:srgbClr val="FFB351"/>
    <a:srgbClr val="FF443B"/>
    <a:srgbClr val="539ED0"/>
    <a:srgbClr val="FBB43E"/>
    <a:srgbClr val="649B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694"/>
  </p:normalViewPr>
  <p:slideViewPr>
    <p:cSldViewPr snapToGrid="0" snapToObjects="1">
      <p:cViewPr>
        <p:scale>
          <a:sx n="78" d="100"/>
          <a:sy n="78" d="100"/>
        </p:scale>
        <p:origin x="5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8E10100-14E3-D647-84FF-F8CB4A92EEE3}" type="datetimeFigureOut">
              <a:rPr lang="en-US" smtClean="0"/>
              <a:t>8/2/2024</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27404484-2D14-8147-A2DC-EBF549FB1979}" type="slidenum">
              <a:rPr lang="en-US" smtClean="0"/>
              <a:t>‹#›</a:t>
            </a:fld>
            <a:endParaRPr lang="en-US"/>
          </a:p>
        </p:txBody>
      </p:sp>
    </p:spTree>
    <p:extLst>
      <p:ext uri="{BB962C8B-B14F-4D97-AF65-F5344CB8AC3E}">
        <p14:creationId xmlns:p14="http://schemas.microsoft.com/office/powerpoint/2010/main" val="688804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6DBCEA2A-B16D-F446-9BF6-799BE5083711}" type="datetimeFigureOut">
              <a:rPr lang="en-US" smtClean="0"/>
              <a:t>8/2/2024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AC2BE64-911F-3D4B-A781-15E4A6542559}" type="slidenum">
              <a:rPr lang="en-US" smtClean="0"/>
              <a:t>‹#›</a:t>
            </a:fld>
            <a:endParaRPr lang="en-US"/>
          </a:p>
        </p:txBody>
      </p:sp>
    </p:spTree>
    <p:extLst>
      <p:ext uri="{BB962C8B-B14F-4D97-AF65-F5344CB8AC3E}">
        <p14:creationId xmlns:p14="http://schemas.microsoft.com/office/powerpoint/2010/main" val="17258275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C2BE64-911F-3D4B-A781-15E4A6542559}" type="slidenum">
              <a:rPr lang="en-US" smtClean="0"/>
              <a:t>1</a:t>
            </a:fld>
            <a:endParaRPr lang="en-US"/>
          </a:p>
        </p:txBody>
      </p:sp>
    </p:spTree>
    <p:extLst>
      <p:ext uri="{BB962C8B-B14F-4D97-AF65-F5344CB8AC3E}">
        <p14:creationId xmlns:p14="http://schemas.microsoft.com/office/powerpoint/2010/main" val="1796928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C2BE64-911F-3D4B-A781-15E4A6542559}" type="slidenum">
              <a:rPr lang="en-US" smtClean="0"/>
              <a:t>2</a:t>
            </a:fld>
            <a:endParaRPr lang="en-US"/>
          </a:p>
        </p:txBody>
      </p:sp>
    </p:spTree>
    <p:extLst>
      <p:ext uri="{BB962C8B-B14F-4D97-AF65-F5344CB8AC3E}">
        <p14:creationId xmlns:p14="http://schemas.microsoft.com/office/powerpoint/2010/main" val="164254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C2BE64-911F-3D4B-A781-15E4A6542559}" type="slidenum">
              <a:rPr lang="en-US" smtClean="0"/>
              <a:t>4</a:t>
            </a:fld>
            <a:endParaRPr lang="en-US"/>
          </a:p>
        </p:txBody>
      </p:sp>
    </p:spTree>
    <p:extLst>
      <p:ext uri="{BB962C8B-B14F-4D97-AF65-F5344CB8AC3E}">
        <p14:creationId xmlns:p14="http://schemas.microsoft.com/office/powerpoint/2010/main" val="159006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C2BE64-911F-3D4B-A781-15E4A6542559}" type="slidenum">
              <a:rPr lang="en-US" smtClean="0"/>
              <a:t>5</a:t>
            </a:fld>
            <a:endParaRPr lang="en-US"/>
          </a:p>
        </p:txBody>
      </p:sp>
    </p:spTree>
    <p:extLst>
      <p:ext uri="{BB962C8B-B14F-4D97-AF65-F5344CB8AC3E}">
        <p14:creationId xmlns:p14="http://schemas.microsoft.com/office/powerpoint/2010/main" val="1713634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11</a:t>
            </a:fld>
            <a:endParaRPr lang="en-US"/>
          </a:p>
        </p:txBody>
      </p:sp>
    </p:spTree>
    <p:extLst>
      <p:ext uri="{BB962C8B-B14F-4D97-AF65-F5344CB8AC3E}">
        <p14:creationId xmlns:p14="http://schemas.microsoft.com/office/powerpoint/2010/main" val="3012381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13</a:t>
            </a:fld>
            <a:endParaRPr lang="en-US"/>
          </a:p>
        </p:txBody>
      </p:sp>
    </p:spTree>
    <p:extLst>
      <p:ext uri="{BB962C8B-B14F-4D97-AF65-F5344CB8AC3E}">
        <p14:creationId xmlns:p14="http://schemas.microsoft.com/office/powerpoint/2010/main" val="1865026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C2BE64-911F-3D4B-A781-15E4A6542559}" type="slidenum">
              <a:rPr lang="en-US" smtClean="0"/>
              <a:t>14</a:t>
            </a:fld>
            <a:endParaRPr lang="en-US"/>
          </a:p>
        </p:txBody>
      </p:sp>
    </p:spTree>
    <p:extLst>
      <p:ext uri="{BB962C8B-B14F-4D97-AF65-F5344CB8AC3E}">
        <p14:creationId xmlns:p14="http://schemas.microsoft.com/office/powerpoint/2010/main" val="4280604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C2BE64-911F-3D4B-A781-15E4A6542559}" type="slidenum">
              <a:rPr lang="en-US" smtClean="0"/>
              <a:t>16</a:t>
            </a:fld>
            <a:endParaRPr lang="en-US"/>
          </a:p>
        </p:txBody>
      </p:sp>
    </p:spTree>
    <p:extLst>
      <p:ext uri="{BB962C8B-B14F-4D97-AF65-F5344CB8AC3E}">
        <p14:creationId xmlns:p14="http://schemas.microsoft.com/office/powerpoint/2010/main" val="832761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0"/>
            <a:ext cx="12192000" cy="4433135"/>
          </a:xfrm>
          <a:solidFill>
            <a:schemeClr val="tx2">
              <a:lumMod val="20000"/>
              <a:lumOff val="80000"/>
            </a:schemeClr>
          </a:solidFill>
        </p:spPr>
        <p:txBody>
          <a:bodyPr anchor="ctr"/>
          <a:lstStyle>
            <a:lvl1pPr algn="ctr">
              <a:defRPr/>
            </a:lvl1pPr>
          </a:lstStyle>
          <a:p>
            <a:endParaRPr lang="en-US" dirty="0"/>
          </a:p>
        </p:txBody>
      </p:sp>
      <p:sp>
        <p:nvSpPr>
          <p:cNvPr id="3" name="Subtitle 2"/>
          <p:cNvSpPr>
            <a:spLocks noGrp="1"/>
          </p:cNvSpPr>
          <p:nvPr>
            <p:ph type="subTitle" idx="1" hasCustomPrompt="1"/>
          </p:nvPr>
        </p:nvSpPr>
        <p:spPr>
          <a:xfrm>
            <a:off x="914400" y="4998175"/>
            <a:ext cx="6764747" cy="610323"/>
          </a:xfrm>
        </p:spPr>
        <p:txBody>
          <a:bodyPr>
            <a:normAutofit/>
          </a:bodyPr>
          <a:lstStyle>
            <a:lvl1pPr marL="0" indent="0" algn="l">
              <a:buNone/>
              <a:defRPr sz="3600" b="1">
                <a:solidFill>
                  <a:srgbClr val="00519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presentation</a:t>
            </a:r>
          </a:p>
        </p:txBody>
      </p:sp>
      <p:sp>
        <p:nvSpPr>
          <p:cNvPr id="21" name="Text Placeholder 20"/>
          <p:cNvSpPr>
            <a:spLocks noGrp="1"/>
          </p:cNvSpPr>
          <p:nvPr>
            <p:ph type="body" sz="quarter" idx="11"/>
          </p:nvPr>
        </p:nvSpPr>
        <p:spPr>
          <a:xfrm>
            <a:off x="914400" y="5697398"/>
            <a:ext cx="6764216" cy="489675"/>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Slide Number Placeholder 3">
            <a:extLst>
              <a:ext uri="{FF2B5EF4-FFF2-40B4-BE49-F238E27FC236}">
                <a16:creationId xmlns:a16="http://schemas.microsoft.com/office/drawing/2014/main" id="{A4B25F1E-F8F4-7B47-BA46-B09357C18800}"/>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777E6AC8-4592-9E4D-BF8F-F51DBA1B61E5}"/>
              </a:ext>
            </a:extLst>
          </p:cNvPr>
          <p:cNvPicPr>
            <a:picLocks noChangeAspect="1"/>
          </p:cNvPicPr>
          <p:nvPr userDrawn="1"/>
        </p:nvPicPr>
        <p:blipFill>
          <a:blip r:embed="rId2">
            <a:alphaModFix amt="20000"/>
          </a:blip>
          <a:stretch>
            <a:fillRect/>
          </a:stretch>
        </p:blipFill>
        <p:spPr>
          <a:xfrm>
            <a:off x="7225438" y="-1209033"/>
            <a:ext cx="6187547" cy="6187547"/>
          </a:xfrm>
          <a:prstGeom prst="rect">
            <a:avLst/>
          </a:prstGeom>
        </p:spPr>
      </p:pic>
      <p:sp>
        <p:nvSpPr>
          <p:cNvPr id="3" name="Content Placeholder 2"/>
          <p:cNvSpPr>
            <a:spLocks noGrp="1"/>
          </p:cNvSpPr>
          <p:nvPr>
            <p:ph idx="1"/>
          </p:nvPr>
        </p:nvSpPr>
        <p:spPr>
          <a:xfrm>
            <a:off x="914400" y="1989862"/>
            <a:ext cx="10964636" cy="4054785"/>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914400" y="493135"/>
            <a:ext cx="10964636" cy="1151075"/>
          </a:xfrm>
        </p:spPr>
        <p:txBody>
          <a:bodyPr anchor="b"/>
          <a:lstStyle>
            <a:lvl1pPr>
              <a:defRPr>
                <a:solidFill>
                  <a:srgbClr val="F57814"/>
                </a:solidFill>
              </a:defRPr>
            </a:lvl1pPr>
          </a:lstStyle>
          <a:p>
            <a:endParaRPr lang="en-US" dirty="0"/>
          </a:p>
        </p:txBody>
      </p:sp>
      <p:cxnSp>
        <p:nvCxnSpPr>
          <p:cNvPr id="17" name="Straight Connector 16">
            <a:extLst>
              <a:ext uri="{FF2B5EF4-FFF2-40B4-BE49-F238E27FC236}">
                <a16:creationId xmlns:a16="http://schemas.microsoft.com/office/drawing/2014/main" id="{F4F923BF-045B-C849-BE55-E68B99BF8921}"/>
              </a:ext>
            </a:extLst>
          </p:cNvPr>
          <p:cNvCxnSpPr>
            <a:cxnSpLocks/>
          </p:cNvCxnSpPr>
          <p:nvPr userDrawn="1"/>
        </p:nvCxnSpPr>
        <p:spPr>
          <a:xfrm>
            <a:off x="1036320" y="1612732"/>
            <a:ext cx="7002783"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Slide Number Placeholder 3">
            <a:extLst>
              <a:ext uri="{FF2B5EF4-FFF2-40B4-BE49-F238E27FC236}">
                <a16:creationId xmlns:a16="http://schemas.microsoft.com/office/drawing/2014/main" id="{D5922F2C-0369-374D-B0E4-E49AB5E606AA}"/>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1623936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37540"/>
            <a:ext cx="10440077" cy="2571025"/>
          </a:xfrm>
        </p:spPr>
        <p:txBody>
          <a:bodyPr anchor="ctr">
            <a:normAutofit/>
          </a:bodyPr>
          <a:lstStyle>
            <a:lvl1pPr marL="0" indent="0" algn="ctr">
              <a:buNone/>
              <a:defRPr sz="3600" b="1" i="1">
                <a:solidFill>
                  <a:schemeClr val="accent1"/>
                </a:solidFill>
              </a:defRPr>
            </a:lvl1pPr>
            <a:lvl2pPr algn="ctr">
              <a:defRPr i="1">
                <a:solidFill>
                  <a:schemeClr val="accent1"/>
                </a:solidFill>
              </a:defRPr>
            </a:lvl2pPr>
            <a:lvl3pPr algn="ctr">
              <a:defRPr i="1">
                <a:solidFill>
                  <a:schemeClr val="accent1"/>
                </a:solidFill>
              </a:defRPr>
            </a:lvl3pPr>
            <a:lvl4pPr algn="ctr">
              <a:defRPr i="1">
                <a:solidFill>
                  <a:schemeClr val="accent1"/>
                </a:solidFill>
              </a:defRPr>
            </a:lvl4pPr>
            <a:lvl5pPr algn="ctr">
              <a:defRPr i="1">
                <a:solidFill>
                  <a:schemeClr val="accent1"/>
                </a:solidFill>
              </a:defRPr>
            </a:lvl5pPr>
          </a:lstStyle>
          <a:p>
            <a:pPr lvl="0"/>
            <a:endParaRPr lang="en-US" dirty="0"/>
          </a:p>
        </p:txBody>
      </p:sp>
      <p:sp>
        <p:nvSpPr>
          <p:cNvPr id="10" name="Slide Number Placeholder 3">
            <a:extLst>
              <a:ext uri="{FF2B5EF4-FFF2-40B4-BE49-F238E27FC236}">
                <a16:creationId xmlns:a16="http://schemas.microsoft.com/office/drawing/2014/main" id="{F1F2CED0-F4B2-444C-A2DB-8B62033310CB}"/>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8"/>
          <p:cNvSpPr>
            <a:spLocks noGrp="1"/>
          </p:cNvSpPr>
          <p:nvPr>
            <p:ph type="pic" sz="quarter" idx="10"/>
          </p:nvPr>
        </p:nvSpPr>
        <p:spPr>
          <a:xfrm>
            <a:off x="0" y="1"/>
            <a:ext cx="12192000" cy="2658596"/>
          </a:xfrm>
          <a:solidFill>
            <a:schemeClr val="tx2">
              <a:lumMod val="20000"/>
              <a:lumOff val="80000"/>
            </a:schemeClr>
          </a:solidFill>
        </p:spPr>
        <p:txBody>
          <a:bodyPr anchor="ctr"/>
          <a:lstStyle>
            <a:lvl1pPr algn="ctr">
              <a:defRPr/>
            </a:lvl1pPr>
          </a:lstStyle>
          <a:p>
            <a:endParaRPr lang="en-US" dirty="0"/>
          </a:p>
        </p:txBody>
      </p:sp>
      <p:sp>
        <p:nvSpPr>
          <p:cNvPr id="3" name="Content Placeholder 2"/>
          <p:cNvSpPr>
            <a:spLocks noGrp="1"/>
          </p:cNvSpPr>
          <p:nvPr>
            <p:ph idx="1" hasCustomPrompt="1"/>
          </p:nvPr>
        </p:nvSpPr>
        <p:spPr>
          <a:xfrm>
            <a:off x="914401" y="3340100"/>
            <a:ext cx="10363200" cy="2571025"/>
          </a:xfrm>
        </p:spPr>
        <p:txBody>
          <a:bodyPr anchor="ctr">
            <a:normAutofit/>
          </a:bodyPr>
          <a:lstStyle>
            <a:lvl1pPr marL="0" indent="0" algn="ctr">
              <a:buNone/>
              <a:defRPr sz="3600" b="1" i="1">
                <a:solidFill>
                  <a:srgbClr val="005191"/>
                </a:solidFill>
              </a:defRPr>
            </a:lvl1pPr>
            <a:lvl2pPr algn="ctr">
              <a:defRPr i="1">
                <a:solidFill>
                  <a:schemeClr val="accent1"/>
                </a:solidFill>
              </a:defRPr>
            </a:lvl2pPr>
            <a:lvl3pPr algn="ctr">
              <a:defRPr i="1">
                <a:solidFill>
                  <a:schemeClr val="accent1"/>
                </a:solidFill>
              </a:defRPr>
            </a:lvl3pPr>
            <a:lvl4pPr algn="ctr">
              <a:defRPr i="1">
                <a:solidFill>
                  <a:schemeClr val="accent1"/>
                </a:solidFill>
              </a:defRPr>
            </a:lvl4pPr>
            <a:lvl5pPr algn="ctr">
              <a:defRPr i="1">
                <a:solidFill>
                  <a:schemeClr val="accent1"/>
                </a:solidFill>
              </a:defRPr>
            </a:lvl5pPr>
          </a:lstStyle>
          <a:p>
            <a:pPr lvl="0"/>
            <a:r>
              <a:rPr lang="en-US" dirty="0"/>
              <a:t>“Click to edit Master text styles”</a:t>
            </a:r>
          </a:p>
        </p:txBody>
      </p:sp>
      <p:sp>
        <p:nvSpPr>
          <p:cNvPr id="10" name="Slide Number Placeholder 3">
            <a:extLst>
              <a:ext uri="{FF2B5EF4-FFF2-40B4-BE49-F238E27FC236}">
                <a16:creationId xmlns:a16="http://schemas.microsoft.com/office/drawing/2014/main" id="{7F4A92AB-1C18-054F-9217-2B40B71CB67D}"/>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399" y="2152275"/>
            <a:ext cx="10963073" cy="2342708"/>
          </a:xfrm>
        </p:spPr>
        <p:txBody>
          <a:bodyPr anchor="b">
            <a:normAutofit/>
          </a:bodyPr>
          <a:lstStyle>
            <a:lvl1pPr>
              <a:defRPr sz="4800">
                <a:solidFill>
                  <a:srgbClr val="005191"/>
                </a:solidFill>
              </a:defRPr>
            </a:lvl1pPr>
          </a:lstStyle>
          <a:p>
            <a:r>
              <a:rPr lang="en-US" dirty="0"/>
              <a:t>Click to edit Master title style</a:t>
            </a:r>
          </a:p>
        </p:txBody>
      </p:sp>
      <p:sp>
        <p:nvSpPr>
          <p:cNvPr id="3" name="Text Placeholder 2"/>
          <p:cNvSpPr>
            <a:spLocks noGrp="1"/>
          </p:cNvSpPr>
          <p:nvPr>
            <p:ph type="body" idx="1"/>
          </p:nvPr>
        </p:nvSpPr>
        <p:spPr>
          <a:xfrm>
            <a:off x="914399" y="4491599"/>
            <a:ext cx="10963073" cy="1503572"/>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Slide Number Placeholder 3">
            <a:extLst>
              <a:ext uri="{FF2B5EF4-FFF2-40B4-BE49-F238E27FC236}">
                <a16:creationId xmlns:a16="http://schemas.microsoft.com/office/drawing/2014/main" id="{24405578-F49A-B34B-A203-7A1CFD9DB2B3}"/>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989862"/>
            <a:ext cx="10981035" cy="4054785"/>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3"/>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
        <p:nvSpPr>
          <p:cNvPr id="16" name="Title 1"/>
          <p:cNvSpPr>
            <a:spLocks noGrp="1"/>
          </p:cNvSpPr>
          <p:nvPr>
            <p:ph type="title"/>
          </p:nvPr>
        </p:nvSpPr>
        <p:spPr>
          <a:xfrm>
            <a:off x="914400" y="493135"/>
            <a:ext cx="10981032" cy="1151075"/>
          </a:xfrm>
        </p:spPr>
        <p:txBody>
          <a:bodyPr anchor="b"/>
          <a:lstStyle>
            <a:lvl1pPr>
              <a:defRPr>
                <a:solidFill>
                  <a:srgbClr val="005191"/>
                </a:solidFill>
              </a:defRPr>
            </a:lvl1pPr>
          </a:lstStyle>
          <a:p>
            <a:endParaRPr lang="en-US" dirty="0"/>
          </a:p>
        </p:txBody>
      </p:sp>
      <p:cxnSp>
        <p:nvCxnSpPr>
          <p:cNvPr id="17" name="Straight Connector 16"/>
          <p:cNvCxnSpPr>
            <a:cxnSpLocks/>
          </p:cNvCxnSpPr>
          <p:nvPr userDrawn="1"/>
        </p:nvCxnSpPr>
        <p:spPr>
          <a:xfrm flipV="1">
            <a:off x="1188720" y="1644210"/>
            <a:ext cx="0" cy="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A5264B-CDD4-8B4B-953F-DBCD72401211}"/>
              </a:ext>
            </a:extLst>
          </p:cNvPr>
          <p:cNvCxnSpPr>
            <a:cxnSpLocks/>
          </p:cNvCxnSpPr>
          <p:nvPr userDrawn="1"/>
        </p:nvCxnSpPr>
        <p:spPr>
          <a:xfrm>
            <a:off x="1036320" y="1612732"/>
            <a:ext cx="10842642"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837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BBB69291-A384-1346-A27A-D0A1C91B6C32}" type="slidenum">
              <a:rPr lang="en-US" smtClean="0"/>
              <a:pPr/>
              <a:t>‹#›</a:t>
            </a:fld>
            <a:endParaRPr lang="en-US"/>
          </a:p>
        </p:txBody>
      </p:sp>
    </p:spTree>
    <p:extLst>
      <p:ext uri="{BB962C8B-B14F-4D97-AF65-F5344CB8AC3E}">
        <p14:creationId xmlns:p14="http://schemas.microsoft.com/office/powerpoint/2010/main" val="2942876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914400" y="1825625"/>
            <a:ext cx="5181600" cy="41111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half" idx="2"/>
          </p:nvPr>
        </p:nvSpPr>
        <p:spPr>
          <a:xfrm>
            <a:off x="6470904" y="1825625"/>
            <a:ext cx="5408058" cy="4111188"/>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3"/>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
        <p:nvSpPr>
          <p:cNvPr id="14" name="Title 1"/>
          <p:cNvSpPr>
            <a:spLocks noGrp="1"/>
          </p:cNvSpPr>
          <p:nvPr>
            <p:ph type="title"/>
          </p:nvPr>
        </p:nvSpPr>
        <p:spPr>
          <a:xfrm>
            <a:off x="914400" y="493135"/>
            <a:ext cx="10964562" cy="1151075"/>
          </a:xfrm>
        </p:spPr>
        <p:txBody>
          <a:bodyPr anchor="b"/>
          <a:lstStyle>
            <a:lvl1pPr>
              <a:defRPr>
                <a:solidFill>
                  <a:srgbClr val="005191"/>
                </a:solidFill>
              </a:defRPr>
            </a:lvl1pPr>
          </a:lstStyle>
          <a:p>
            <a:endParaRPr lang="en-US" dirty="0"/>
          </a:p>
        </p:txBody>
      </p:sp>
      <p:cxnSp>
        <p:nvCxnSpPr>
          <p:cNvPr id="16" name="Straight Connector 15">
            <a:extLst>
              <a:ext uri="{FF2B5EF4-FFF2-40B4-BE49-F238E27FC236}">
                <a16:creationId xmlns:a16="http://schemas.microsoft.com/office/drawing/2014/main" id="{33DC1A83-7CF6-AD42-ADA7-E9DA37FA0A76}"/>
              </a:ext>
            </a:extLst>
          </p:cNvPr>
          <p:cNvCxnSpPr>
            <a:cxnSpLocks/>
          </p:cNvCxnSpPr>
          <p:nvPr userDrawn="1"/>
        </p:nvCxnSpPr>
        <p:spPr>
          <a:xfrm>
            <a:off x="1036320" y="1612732"/>
            <a:ext cx="10842642"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bg1">
            <a:alpha val="25000"/>
          </a:schemeClr>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8BF3C9A9-8133-EF45-B7C3-0C243CEED674}"/>
              </a:ext>
            </a:extLst>
          </p:cNvPr>
          <p:cNvPicPr>
            <a:picLocks noChangeAspect="1"/>
          </p:cNvPicPr>
          <p:nvPr userDrawn="1"/>
        </p:nvPicPr>
        <p:blipFill>
          <a:blip r:embed="rId2">
            <a:alphaModFix amt="20000"/>
          </a:blip>
          <a:stretch>
            <a:fillRect/>
          </a:stretch>
        </p:blipFill>
        <p:spPr>
          <a:xfrm>
            <a:off x="8083553" y="-264587"/>
            <a:ext cx="4381500" cy="4356100"/>
          </a:xfrm>
          <a:prstGeom prst="rect">
            <a:avLst/>
          </a:prstGeom>
        </p:spPr>
      </p:pic>
      <p:sp>
        <p:nvSpPr>
          <p:cNvPr id="3" name="Content Placeholder 2"/>
          <p:cNvSpPr>
            <a:spLocks noGrp="1"/>
          </p:cNvSpPr>
          <p:nvPr>
            <p:ph idx="1"/>
          </p:nvPr>
        </p:nvSpPr>
        <p:spPr>
          <a:xfrm>
            <a:off x="914400" y="1989862"/>
            <a:ext cx="10972800" cy="405478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914400" y="493135"/>
            <a:ext cx="10972800" cy="1151075"/>
          </a:xfrm>
        </p:spPr>
        <p:txBody>
          <a:bodyPr anchor="b"/>
          <a:lstStyle>
            <a:lvl1pPr>
              <a:defRPr>
                <a:solidFill>
                  <a:srgbClr val="005191"/>
                </a:solidFill>
              </a:defRPr>
            </a:lvl1pPr>
          </a:lstStyle>
          <a:p>
            <a:endParaRPr lang="en-US" dirty="0"/>
          </a:p>
        </p:txBody>
      </p:sp>
      <p:cxnSp>
        <p:nvCxnSpPr>
          <p:cNvPr id="11" name="Straight Connector 10">
            <a:extLst>
              <a:ext uri="{FF2B5EF4-FFF2-40B4-BE49-F238E27FC236}">
                <a16:creationId xmlns:a16="http://schemas.microsoft.com/office/drawing/2014/main" id="{2E0E0AC9-CB90-2040-A87E-FDFB508B46C6}"/>
              </a:ext>
            </a:extLst>
          </p:cNvPr>
          <p:cNvCxnSpPr>
            <a:cxnSpLocks/>
          </p:cNvCxnSpPr>
          <p:nvPr userDrawn="1"/>
        </p:nvCxnSpPr>
        <p:spPr>
          <a:xfrm>
            <a:off x="1036320" y="1612732"/>
            <a:ext cx="7002783"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2" name="Slide Number Placeholder 3">
            <a:extLst>
              <a:ext uri="{FF2B5EF4-FFF2-40B4-BE49-F238E27FC236}">
                <a16:creationId xmlns:a16="http://schemas.microsoft.com/office/drawing/2014/main" id="{6667AC60-3FC4-5A4B-8102-D722020A5BB2}"/>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E5F9DB1C-4DE7-2A45-94CA-EE3605959F9C}"/>
              </a:ext>
            </a:extLst>
          </p:cNvPr>
          <p:cNvPicPr>
            <a:picLocks noChangeAspect="1"/>
          </p:cNvPicPr>
          <p:nvPr userDrawn="1"/>
        </p:nvPicPr>
        <p:blipFill>
          <a:blip r:embed="rId2">
            <a:alphaModFix amt="20000"/>
          </a:blip>
          <a:stretch>
            <a:fillRect/>
          </a:stretch>
        </p:blipFill>
        <p:spPr>
          <a:xfrm>
            <a:off x="8005236" y="-245538"/>
            <a:ext cx="4381500" cy="4356100"/>
          </a:xfrm>
          <a:prstGeom prst="rect">
            <a:avLst/>
          </a:prstGeom>
        </p:spPr>
      </p:pic>
      <p:sp>
        <p:nvSpPr>
          <p:cNvPr id="3" name="Content Placeholder 2"/>
          <p:cNvSpPr>
            <a:spLocks noGrp="1"/>
          </p:cNvSpPr>
          <p:nvPr>
            <p:ph idx="1"/>
          </p:nvPr>
        </p:nvSpPr>
        <p:spPr>
          <a:xfrm>
            <a:off x="914400" y="1989862"/>
            <a:ext cx="10968161" cy="405478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914400" y="493135"/>
            <a:ext cx="10968161" cy="1151075"/>
          </a:xfrm>
        </p:spPr>
        <p:txBody>
          <a:bodyPr anchor="b"/>
          <a:lstStyle>
            <a:lvl1pPr>
              <a:defRPr>
                <a:solidFill>
                  <a:srgbClr val="539ED0"/>
                </a:solidFill>
              </a:defRPr>
            </a:lvl1pPr>
          </a:lstStyle>
          <a:p>
            <a:endParaRPr lang="en-US" dirty="0"/>
          </a:p>
        </p:txBody>
      </p:sp>
      <p:cxnSp>
        <p:nvCxnSpPr>
          <p:cNvPr id="11" name="Straight Connector 10">
            <a:extLst>
              <a:ext uri="{FF2B5EF4-FFF2-40B4-BE49-F238E27FC236}">
                <a16:creationId xmlns:a16="http://schemas.microsoft.com/office/drawing/2014/main" id="{55847853-8C8F-9F45-AD5C-DE2C4FBF6C15}"/>
              </a:ext>
            </a:extLst>
          </p:cNvPr>
          <p:cNvCxnSpPr>
            <a:cxnSpLocks/>
          </p:cNvCxnSpPr>
          <p:nvPr userDrawn="1"/>
        </p:nvCxnSpPr>
        <p:spPr>
          <a:xfrm>
            <a:off x="1036320" y="1612732"/>
            <a:ext cx="7002783"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1" name="Slide Number Placeholder 3">
            <a:extLst>
              <a:ext uri="{FF2B5EF4-FFF2-40B4-BE49-F238E27FC236}">
                <a16:creationId xmlns:a16="http://schemas.microsoft.com/office/drawing/2014/main" id="{255F1768-6559-9F43-B897-FE1E271C89E0}"/>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1330574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B2BBCDB-0AEF-7A48-B66E-CC1BE36CCC4E}"/>
              </a:ext>
            </a:extLst>
          </p:cNvPr>
          <p:cNvPicPr>
            <a:picLocks noChangeAspect="1"/>
          </p:cNvPicPr>
          <p:nvPr userDrawn="1"/>
        </p:nvPicPr>
        <p:blipFill>
          <a:blip r:embed="rId2">
            <a:alphaModFix amt="20000"/>
          </a:blip>
          <a:stretch>
            <a:fillRect/>
          </a:stretch>
        </p:blipFill>
        <p:spPr>
          <a:xfrm>
            <a:off x="8039101" y="-313269"/>
            <a:ext cx="4381500" cy="4356100"/>
          </a:xfrm>
          <a:prstGeom prst="rect">
            <a:avLst/>
          </a:prstGeom>
        </p:spPr>
      </p:pic>
      <p:sp>
        <p:nvSpPr>
          <p:cNvPr id="3" name="Content Placeholder 2"/>
          <p:cNvSpPr>
            <a:spLocks noGrp="1"/>
          </p:cNvSpPr>
          <p:nvPr>
            <p:ph idx="1"/>
          </p:nvPr>
        </p:nvSpPr>
        <p:spPr>
          <a:xfrm>
            <a:off x="914400" y="1989862"/>
            <a:ext cx="10964636" cy="4054785"/>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914400" y="493135"/>
            <a:ext cx="10964636" cy="1151075"/>
          </a:xfrm>
        </p:spPr>
        <p:txBody>
          <a:bodyPr anchor="b"/>
          <a:lstStyle>
            <a:lvl1pPr>
              <a:defRPr>
                <a:solidFill>
                  <a:srgbClr val="FF443B"/>
                </a:solidFill>
              </a:defRPr>
            </a:lvl1pPr>
          </a:lstStyle>
          <a:p>
            <a:endParaRPr lang="en-US" dirty="0"/>
          </a:p>
        </p:txBody>
      </p:sp>
      <p:cxnSp>
        <p:nvCxnSpPr>
          <p:cNvPr id="11" name="Straight Connector 10">
            <a:extLst>
              <a:ext uri="{FF2B5EF4-FFF2-40B4-BE49-F238E27FC236}">
                <a16:creationId xmlns:a16="http://schemas.microsoft.com/office/drawing/2014/main" id="{08CA80BC-0589-C643-A8FD-AC4D83D39597}"/>
              </a:ext>
            </a:extLst>
          </p:cNvPr>
          <p:cNvCxnSpPr>
            <a:cxnSpLocks/>
          </p:cNvCxnSpPr>
          <p:nvPr userDrawn="1"/>
        </p:nvCxnSpPr>
        <p:spPr>
          <a:xfrm>
            <a:off x="1036320" y="1612732"/>
            <a:ext cx="7002783"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Slide Number Placeholder 3">
            <a:extLst>
              <a:ext uri="{FF2B5EF4-FFF2-40B4-BE49-F238E27FC236}">
                <a16:creationId xmlns:a16="http://schemas.microsoft.com/office/drawing/2014/main" id="{81B3E971-AEB9-114C-B227-8DDFD16137CC}"/>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3157396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40D997AB-CA73-A447-8D1F-5CE50632FBE8}"/>
              </a:ext>
            </a:extLst>
          </p:cNvPr>
          <p:cNvPicPr>
            <a:picLocks noChangeAspect="1"/>
          </p:cNvPicPr>
          <p:nvPr userDrawn="1"/>
        </p:nvPicPr>
        <p:blipFill>
          <a:blip r:embed="rId2">
            <a:alphaModFix amt="20000"/>
            <a:extLst>
              <a:ext uri="{BEBA8EAE-BF5A-486C-A8C5-ECC9F3942E4B}">
                <a14:imgProps xmlns:a14="http://schemas.microsoft.com/office/drawing/2010/main">
                  <a14:imgLayer r:embed="rId3">
                    <a14:imgEffect>
                      <a14:backgroundRemoval t="8443" b="90902" l="6445" r="93049">
                        <a14:foregroundMark x1="27371" y1="8952" x2="27371" y2="8952"/>
                        <a14:foregroundMark x1="72194" y1="8734" x2="72194" y2="8734"/>
                        <a14:foregroundMark x1="27951" y1="8588" x2="27951" y2="8588"/>
                        <a14:foregroundMark x1="71398" y1="8588" x2="71398" y2="8588"/>
                        <a14:foregroundMark x1="90152" y1="31514" x2="90152" y2="31514"/>
                        <a14:foregroundMark x1="93049" y1="34571" x2="93049" y2="34571"/>
                        <a14:foregroundMark x1="48950" y1="90975" x2="48950" y2="90975"/>
                        <a14:foregroundMark x1="6445" y1="35735" x2="6445" y2="35735"/>
                      </a14:backgroundRemoval>
                    </a14:imgEffect>
                  </a14:imgLayer>
                </a14:imgProps>
              </a:ext>
            </a:extLst>
          </a:blip>
          <a:stretch>
            <a:fillRect/>
          </a:stretch>
        </p:blipFill>
        <p:spPr>
          <a:xfrm>
            <a:off x="8039103" y="-347136"/>
            <a:ext cx="4381500" cy="4356100"/>
          </a:xfrm>
          <a:prstGeom prst="rect">
            <a:avLst/>
          </a:prstGeom>
        </p:spPr>
      </p:pic>
      <p:sp>
        <p:nvSpPr>
          <p:cNvPr id="3" name="Content Placeholder 2"/>
          <p:cNvSpPr>
            <a:spLocks noGrp="1"/>
          </p:cNvSpPr>
          <p:nvPr>
            <p:ph idx="1"/>
          </p:nvPr>
        </p:nvSpPr>
        <p:spPr>
          <a:xfrm>
            <a:off x="914400" y="1981571"/>
            <a:ext cx="10964636" cy="4054785"/>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title"/>
          </p:nvPr>
        </p:nvSpPr>
        <p:spPr>
          <a:xfrm>
            <a:off x="914400" y="493135"/>
            <a:ext cx="10964636" cy="1151075"/>
          </a:xfrm>
        </p:spPr>
        <p:txBody>
          <a:bodyPr anchor="b"/>
          <a:lstStyle>
            <a:lvl1pPr>
              <a:defRPr>
                <a:solidFill>
                  <a:srgbClr val="FFB351"/>
                </a:solidFill>
              </a:defRPr>
            </a:lvl1pPr>
          </a:lstStyle>
          <a:p>
            <a:endParaRPr lang="en-US" dirty="0"/>
          </a:p>
        </p:txBody>
      </p:sp>
      <p:cxnSp>
        <p:nvCxnSpPr>
          <p:cNvPr id="7" name="Straight Connector 6">
            <a:extLst>
              <a:ext uri="{FF2B5EF4-FFF2-40B4-BE49-F238E27FC236}">
                <a16:creationId xmlns:a16="http://schemas.microsoft.com/office/drawing/2014/main" id="{C3D0A1FF-1B66-474B-A564-A056485AA76E}"/>
              </a:ext>
            </a:extLst>
          </p:cNvPr>
          <p:cNvCxnSpPr>
            <a:cxnSpLocks/>
          </p:cNvCxnSpPr>
          <p:nvPr userDrawn="1"/>
        </p:nvCxnSpPr>
        <p:spPr>
          <a:xfrm>
            <a:off x="1036320" y="1612732"/>
            <a:ext cx="7002783" cy="0"/>
          </a:xfrm>
          <a:prstGeom prst="line">
            <a:avLst/>
          </a:prstGeom>
          <a:ln w="12700">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Slide Number Placeholder 3">
            <a:extLst>
              <a:ext uri="{FF2B5EF4-FFF2-40B4-BE49-F238E27FC236}">
                <a16:creationId xmlns:a16="http://schemas.microsoft.com/office/drawing/2014/main" id="{BB4E990C-C6C0-664E-9C8F-C0684E4BBB82}"/>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69291-A384-1346-A27A-D0A1C91B6C32}" type="slidenum">
              <a:rPr lang="en-US" smtClean="0"/>
              <a:pPr/>
              <a:t>‹#›</a:t>
            </a:fld>
            <a:endParaRPr lang="en-US"/>
          </a:p>
        </p:txBody>
      </p:sp>
    </p:spTree>
    <p:extLst>
      <p:ext uri="{BB962C8B-B14F-4D97-AF65-F5344CB8AC3E}">
        <p14:creationId xmlns:p14="http://schemas.microsoft.com/office/powerpoint/2010/main" val="945979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14400" y="1825625"/>
            <a:ext cx="10515600" cy="40547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5">
            <a:extLst>
              <a:ext uri="{FF2B5EF4-FFF2-40B4-BE49-F238E27FC236}">
                <a16:creationId xmlns:a16="http://schemas.microsoft.com/office/drawing/2014/main" id="{93675A59-F1BC-AE42-910B-AEF772B847CD}"/>
              </a:ext>
            </a:extLst>
          </p:cNvPr>
          <p:cNvGrpSpPr/>
          <p:nvPr userDrawn="1"/>
        </p:nvGrpSpPr>
        <p:grpSpPr>
          <a:xfrm>
            <a:off x="0" y="0"/>
            <a:ext cx="539496" cy="6858000"/>
            <a:chOff x="0" y="-26388"/>
            <a:chExt cx="330200" cy="6858000"/>
          </a:xfrm>
        </p:grpSpPr>
        <p:sp>
          <p:nvSpPr>
            <p:cNvPr id="7" name="Rectangle 6">
              <a:extLst>
                <a:ext uri="{FF2B5EF4-FFF2-40B4-BE49-F238E27FC236}">
                  <a16:creationId xmlns:a16="http://schemas.microsoft.com/office/drawing/2014/main" id="{FB7E5850-11CC-8548-ABFF-5ED8F91545E3}"/>
                </a:ext>
              </a:extLst>
            </p:cNvPr>
            <p:cNvSpPr/>
            <p:nvPr userDrawn="1"/>
          </p:nvSpPr>
          <p:spPr>
            <a:xfrm>
              <a:off x="0" y="-26388"/>
              <a:ext cx="330200" cy="2658703"/>
            </a:xfrm>
            <a:prstGeom prst="rect">
              <a:avLst/>
            </a:prstGeom>
            <a:gradFill>
              <a:gsLst>
                <a:gs pos="0">
                  <a:schemeClr val="accent1">
                    <a:lumMod val="5000"/>
                    <a:lumOff val="95000"/>
                    <a:alpha val="0"/>
                  </a:schemeClr>
                </a:gs>
                <a:gs pos="99000">
                  <a:srgbClr val="00519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52F0926-D8F5-C541-B507-321766C88113}"/>
                </a:ext>
              </a:extLst>
            </p:cNvPr>
            <p:cNvSpPr/>
            <p:nvPr userDrawn="1"/>
          </p:nvSpPr>
          <p:spPr>
            <a:xfrm>
              <a:off x="0" y="2632314"/>
              <a:ext cx="330200" cy="1774433"/>
            </a:xfrm>
            <a:prstGeom prst="rect">
              <a:avLst/>
            </a:prstGeom>
            <a:gradFill>
              <a:gsLst>
                <a:gs pos="0">
                  <a:schemeClr val="accent1">
                    <a:lumMod val="5000"/>
                    <a:lumOff val="95000"/>
                    <a:alpha val="0"/>
                  </a:schemeClr>
                </a:gs>
                <a:gs pos="99000">
                  <a:srgbClr val="539ED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8694DD3-9AB3-0E46-B334-FCBE367FBA76}"/>
                </a:ext>
              </a:extLst>
            </p:cNvPr>
            <p:cNvSpPr/>
            <p:nvPr userDrawn="1"/>
          </p:nvSpPr>
          <p:spPr>
            <a:xfrm>
              <a:off x="0" y="4406853"/>
              <a:ext cx="330200" cy="1503572"/>
            </a:xfrm>
            <a:prstGeom prst="rect">
              <a:avLst/>
            </a:prstGeom>
            <a:gradFill>
              <a:gsLst>
                <a:gs pos="0">
                  <a:schemeClr val="accent1">
                    <a:lumMod val="5000"/>
                    <a:lumOff val="95000"/>
                    <a:alpha val="0"/>
                  </a:schemeClr>
                </a:gs>
                <a:gs pos="99000">
                  <a:srgbClr val="FF0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1C7EDCF-53A7-3E45-AD9A-E9E4A5C655BE}"/>
                </a:ext>
              </a:extLst>
            </p:cNvPr>
            <p:cNvSpPr/>
            <p:nvPr userDrawn="1"/>
          </p:nvSpPr>
          <p:spPr>
            <a:xfrm>
              <a:off x="0" y="5910425"/>
              <a:ext cx="330200" cy="921187"/>
            </a:xfrm>
            <a:prstGeom prst="rect">
              <a:avLst/>
            </a:prstGeom>
            <a:gradFill>
              <a:gsLst>
                <a:gs pos="0">
                  <a:schemeClr val="accent1">
                    <a:lumMod val="5000"/>
                    <a:lumOff val="95000"/>
                    <a:alpha val="0"/>
                  </a:schemeClr>
                </a:gs>
                <a:gs pos="99000">
                  <a:srgbClr val="FFC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Slide Number Placeholder 3">
            <a:extLst>
              <a:ext uri="{FF2B5EF4-FFF2-40B4-BE49-F238E27FC236}">
                <a16:creationId xmlns:a16="http://schemas.microsoft.com/office/drawing/2014/main" id="{A569D14B-1FBD-A443-B845-D199664EFB7F}"/>
              </a:ext>
            </a:extLst>
          </p:cNvPr>
          <p:cNvSpPr>
            <a:spLocks noGrp="1"/>
          </p:cNvSpPr>
          <p:nvPr>
            <p:ph type="sldNum" sz="quarter" idx="4"/>
          </p:nvPr>
        </p:nvSpPr>
        <p:spPr>
          <a:xfrm>
            <a:off x="914400" y="6356350"/>
            <a:ext cx="2743200" cy="365125"/>
          </a:xfrm>
          <a:prstGeom prst="rect">
            <a:avLst/>
          </a:prstGeom>
        </p:spPr>
        <p:txBody>
          <a:bodyPr vert="horz" lIns="91440" tIns="45720" rIns="91440" bIns="45720" rtlCol="0" anchor="ctr"/>
          <a:lstStyle>
            <a:lvl1pPr algn="l">
              <a:defRPr sz="1200">
                <a:solidFill>
                  <a:schemeClr val="tx2"/>
                </a:solidFill>
              </a:defRPr>
            </a:lvl1pPr>
          </a:lstStyle>
          <a:p>
            <a:fld id="{BBB69291-A384-1346-A27A-D0A1C91B6C32}" type="slidenum">
              <a:rPr lang="en-US" smtClean="0"/>
              <a:pPr/>
              <a:t>‹#›</a:t>
            </a:fld>
            <a:endParaRPr lang="en-US"/>
          </a:p>
        </p:txBody>
      </p:sp>
      <p:pic>
        <p:nvPicPr>
          <p:cNvPr id="10" name="Picture 9">
            <a:extLst>
              <a:ext uri="{FF2B5EF4-FFF2-40B4-BE49-F238E27FC236}">
                <a16:creationId xmlns:a16="http://schemas.microsoft.com/office/drawing/2014/main" id="{0BBB1C42-7D96-465D-A469-3122167BF05D}"/>
              </a:ext>
            </a:extLst>
          </p:cNvPr>
          <p:cNvPicPr>
            <a:picLocks noChangeAspect="1"/>
          </p:cNvPicPr>
          <p:nvPr userDrawn="1"/>
        </p:nvPicPr>
        <p:blipFill>
          <a:blip r:embed="rId14"/>
          <a:stretch>
            <a:fillRect/>
          </a:stretch>
        </p:blipFill>
        <p:spPr>
          <a:xfrm>
            <a:off x="10303295" y="5922742"/>
            <a:ext cx="1129870" cy="813770"/>
          </a:xfrm>
          <a:prstGeom prst="rect">
            <a:avLst/>
          </a:prstGeom>
        </p:spPr>
      </p:pic>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4" r:id="rId3"/>
    <p:sldLayoutId id="2147483685" r:id="rId4"/>
    <p:sldLayoutId id="2147483661" r:id="rId5"/>
    <p:sldLayoutId id="2147483672" r:id="rId6"/>
    <p:sldLayoutId id="2147483673" r:id="rId7"/>
    <p:sldLayoutId id="2147483674" r:id="rId8"/>
    <p:sldLayoutId id="2147483675" r:id="rId9"/>
    <p:sldLayoutId id="2147483676" r:id="rId10"/>
    <p:sldLayoutId id="2147483671" r:id="rId11"/>
    <p:sldLayoutId id="2147483665" r:id="rId12"/>
  </p:sldLayoutIdLst>
  <p:hf hdr="0" ftr="0" dt="0"/>
  <p:txStyles>
    <p:titleStyle>
      <a:lvl1pPr algn="l" defTabSz="914400" rtl="0" eaLnBrk="1" latinLnBrk="0" hangingPunct="1">
        <a:lnSpc>
          <a:spcPct val="90000"/>
        </a:lnSpc>
        <a:spcBef>
          <a:spcPct val="0"/>
        </a:spcBef>
        <a:buNone/>
        <a:defRPr sz="4400" b="1" i="0" kern="1200">
          <a:solidFill>
            <a:schemeClr val="accent5"/>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Clr>
          <a:srgbClr val="005191"/>
        </a:buClr>
        <a:buFont typeface="Arial"/>
        <a:buChar char="•"/>
        <a:defRPr sz="2800" b="0" i="0" kern="1200">
          <a:solidFill>
            <a:schemeClr val="accent5"/>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005191"/>
        </a:buClr>
        <a:buFont typeface="Arial"/>
        <a:buChar char="•"/>
        <a:defRPr sz="2400" b="0" i="0" kern="1200">
          <a:solidFill>
            <a:schemeClr val="accent5"/>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005191"/>
        </a:buClr>
        <a:buFont typeface="Arial"/>
        <a:buChar char="•"/>
        <a:defRPr sz="2000" b="0" i="0" kern="1200">
          <a:solidFill>
            <a:schemeClr val="accent5"/>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005191"/>
        </a:buClr>
        <a:buFont typeface="Arial"/>
        <a:buChar char="•"/>
        <a:defRPr sz="1800" b="0" i="0" kern="1200">
          <a:solidFill>
            <a:schemeClr val="accent5"/>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005191"/>
        </a:buClr>
        <a:buFont typeface="Arial"/>
        <a:buChar char="•"/>
        <a:defRPr sz="1800" b="0" i="0" kern="1200">
          <a:solidFill>
            <a:schemeClr val="accent5"/>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itedwaymc.org/community-closet" TargetMode="External"/><Relationship Id="rId2" Type="http://schemas.openxmlformats.org/officeDocument/2006/relationships/image" Target="../media/image22.jpg"/><Relationship Id="rId1" Type="http://schemas.openxmlformats.org/officeDocument/2006/relationships/slideLayout" Target="../slideLayouts/slideLayout5.xml"/><Relationship Id="rId4" Type="http://schemas.openxmlformats.org/officeDocument/2006/relationships/hyperlink" Target="mailto:channey@unitedwaymc.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www.unitedwaymc.org/"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883CA17-EDEF-7C01-EBA2-B1BCC652EDEC}"/>
              </a:ext>
            </a:extLst>
          </p:cNvPr>
          <p:cNvSpPr>
            <a:spLocks noGrp="1"/>
          </p:cNvSpPr>
          <p:nvPr>
            <p:ph type="title"/>
          </p:nvPr>
        </p:nvSpPr>
        <p:spPr/>
        <p:txBody>
          <a:bodyPr>
            <a:normAutofit fontScale="90000"/>
          </a:bodyPr>
          <a:lstStyle/>
          <a:p>
            <a:pPr algn="ctr"/>
            <a:r>
              <a:rPr lang="en-US" sz="4800" dirty="0">
                <a:solidFill>
                  <a:srgbClr val="005191"/>
                </a:solidFill>
              </a:rPr>
              <a:t>United Way of Marathon County</a:t>
            </a:r>
            <a:br>
              <a:rPr lang="en-US" dirty="0"/>
            </a:br>
            <a:endParaRPr lang="en-US" dirty="0"/>
          </a:p>
        </p:txBody>
      </p:sp>
      <p:grpSp>
        <p:nvGrpSpPr>
          <p:cNvPr id="22" name="Group 21">
            <a:extLst>
              <a:ext uri="{FF2B5EF4-FFF2-40B4-BE49-F238E27FC236}">
                <a16:creationId xmlns:a16="http://schemas.microsoft.com/office/drawing/2014/main" id="{B4FEA935-0B3B-0445-9E96-805A7C73CD5C}"/>
              </a:ext>
            </a:extLst>
          </p:cNvPr>
          <p:cNvGrpSpPr/>
          <p:nvPr/>
        </p:nvGrpSpPr>
        <p:grpSpPr>
          <a:xfrm>
            <a:off x="0" y="0"/>
            <a:ext cx="539496" cy="4433135"/>
            <a:chOff x="0" y="-26388"/>
            <a:chExt cx="330200" cy="4433135"/>
          </a:xfrm>
        </p:grpSpPr>
        <p:sp>
          <p:nvSpPr>
            <p:cNvPr id="23" name="Rectangle 22">
              <a:extLst>
                <a:ext uri="{FF2B5EF4-FFF2-40B4-BE49-F238E27FC236}">
                  <a16:creationId xmlns:a16="http://schemas.microsoft.com/office/drawing/2014/main" id="{FFE670F6-6A29-3E44-AF37-51B08C570E8D}"/>
                </a:ext>
              </a:extLst>
            </p:cNvPr>
            <p:cNvSpPr/>
            <p:nvPr userDrawn="1"/>
          </p:nvSpPr>
          <p:spPr>
            <a:xfrm>
              <a:off x="0" y="-26388"/>
              <a:ext cx="330200" cy="2658703"/>
            </a:xfrm>
            <a:prstGeom prst="rect">
              <a:avLst/>
            </a:prstGeom>
            <a:gradFill>
              <a:gsLst>
                <a:gs pos="0">
                  <a:schemeClr val="accent1">
                    <a:lumMod val="5000"/>
                    <a:lumOff val="95000"/>
                    <a:alpha val="0"/>
                  </a:schemeClr>
                </a:gs>
                <a:gs pos="99000">
                  <a:srgbClr val="00519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B219CF0-9D92-FE46-BA8A-D0D94CF44E4B}"/>
                </a:ext>
              </a:extLst>
            </p:cNvPr>
            <p:cNvSpPr/>
            <p:nvPr userDrawn="1"/>
          </p:nvSpPr>
          <p:spPr>
            <a:xfrm>
              <a:off x="0" y="2632314"/>
              <a:ext cx="330200" cy="1774433"/>
            </a:xfrm>
            <a:prstGeom prst="rect">
              <a:avLst/>
            </a:prstGeom>
            <a:gradFill>
              <a:gsLst>
                <a:gs pos="0">
                  <a:schemeClr val="accent1">
                    <a:lumMod val="5000"/>
                    <a:lumOff val="95000"/>
                    <a:alpha val="0"/>
                  </a:schemeClr>
                </a:gs>
                <a:gs pos="99000">
                  <a:srgbClr val="539ED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A person and a child in a room with clothes&#10;&#10;Description automatically generated">
            <a:extLst>
              <a:ext uri="{FF2B5EF4-FFF2-40B4-BE49-F238E27FC236}">
                <a16:creationId xmlns:a16="http://schemas.microsoft.com/office/drawing/2014/main" id="{58571657-700D-07F9-96CD-A978C6171146}"/>
              </a:ext>
            </a:extLst>
          </p:cNvPr>
          <p:cNvPicPr>
            <a:picLocks noChangeAspect="1"/>
          </p:cNvPicPr>
          <p:nvPr/>
        </p:nvPicPr>
        <p:blipFill>
          <a:blip r:embed="rId3"/>
          <a:stretch>
            <a:fillRect/>
          </a:stretch>
        </p:blipFill>
        <p:spPr>
          <a:xfrm rot="5400000">
            <a:off x="202905" y="1803829"/>
            <a:ext cx="3795823" cy="2846867"/>
          </a:xfrm>
          <a:prstGeom prst="rect">
            <a:avLst/>
          </a:prstGeom>
        </p:spPr>
      </p:pic>
      <p:pic>
        <p:nvPicPr>
          <p:cNvPr id="14" name="Picture 13" descr="A group of women holding a sign&#10;&#10;Description automatically generated">
            <a:extLst>
              <a:ext uri="{FF2B5EF4-FFF2-40B4-BE49-F238E27FC236}">
                <a16:creationId xmlns:a16="http://schemas.microsoft.com/office/drawing/2014/main" id="{075961D8-FB02-96E2-A27F-49CDBBCB3A5A}"/>
              </a:ext>
            </a:extLst>
          </p:cNvPr>
          <p:cNvPicPr>
            <a:picLocks noChangeAspect="1"/>
          </p:cNvPicPr>
          <p:nvPr/>
        </p:nvPicPr>
        <p:blipFill>
          <a:blip r:embed="rId4"/>
          <a:stretch>
            <a:fillRect/>
          </a:stretch>
        </p:blipFill>
        <p:spPr>
          <a:xfrm>
            <a:off x="3524250" y="2514600"/>
            <a:ext cx="4472763" cy="3354572"/>
          </a:xfrm>
          <a:prstGeom prst="rect">
            <a:avLst/>
          </a:prstGeom>
        </p:spPr>
      </p:pic>
      <p:pic>
        <p:nvPicPr>
          <p:cNvPr id="16" name="Picture 15" descr="A group of women holding vegetables&#10;&#10;Description automatically generated">
            <a:extLst>
              <a:ext uri="{FF2B5EF4-FFF2-40B4-BE49-F238E27FC236}">
                <a16:creationId xmlns:a16="http://schemas.microsoft.com/office/drawing/2014/main" id="{E7828F93-727A-9923-E4F3-400E2EF2E235}"/>
              </a:ext>
            </a:extLst>
          </p:cNvPr>
          <p:cNvPicPr>
            <a:picLocks noChangeAspect="1"/>
          </p:cNvPicPr>
          <p:nvPr/>
        </p:nvPicPr>
        <p:blipFill>
          <a:blip r:embed="rId5"/>
          <a:stretch>
            <a:fillRect/>
          </a:stretch>
        </p:blipFill>
        <p:spPr>
          <a:xfrm rot="5400000">
            <a:off x="7997013" y="1737497"/>
            <a:ext cx="3616842" cy="3616842"/>
          </a:xfrm>
          <a:prstGeom prst="rect">
            <a:avLst/>
          </a:prstGeom>
        </p:spPr>
      </p:pic>
      <p:pic>
        <p:nvPicPr>
          <p:cNvPr id="18" name="Picture 17" descr="A colorful text on a white background&#10;&#10;Description automatically generated">
            <a:extLst>
              <a:ext uri="{FF2B5EF4-FFF2-40B4-BE49-F238E27FC236}">
                <a16:creationId xmlns:a16="http://schemas.microsoft.com/office/drawing/2014/main" id="{EB0C43D5-480D-480D-08A7-0ED79A10334F}"/>
              </a:ext>
            </a:extLst>
          </p:cNvPr>
          <p:cNvPicPr>
            <a:picLocks noChangeAspect="1"/>
          </p:cNvPicPr>
          <p:nvPr/>
        </p:nvPicPr>
        <p:blipFill>
          <a:blip r:embed="rId6"/>
          <a:stretch>
            <a:fillRect/>
          </a:stretch>
        </p:blipFill>
        <p:spPr>
          <a:xfrm>
            <a:off x="539496" y="5614821"/>
            <a:ext cx="2418872" cy="1243179"/>
          </a:xfrm>
          <a:prstGeom prst="rect">
            <a:avLst/>
          </a:prstGeom>
        </p:spPr>
      </p:pic>
    </p:spTree>
    <p:extLst>
      <p:ext uri="{BB962C8B-B14F-4D97-AF65-F5344CB8AC3E}">
        <p14:creationId xmlns:p14="http://schemas.microsoft.com/office/powerpoint/2010/main" val="1497031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019AE-A123-83EB-BFA9-6BE70D4E0F81}"/>
              </a:ext>
            </a:extLst>
          </p:cNvPr>
          <p:cNvSpPr>
            <a:spLocks noGrp="1"/>
          </p:cNvSpPr>
          <p:nvPr>
            <p:ph type="title"/>
          </p:nvPr>
        </p:nvSpPr>
        <p:spPr/>
        <p:txBody>
          <a:bodyPr/>
          <a:lstStyle/>
          <a:p>
            <a:pPr algn="ctr"/>
            <a:r>
              <a:rPr lang="en-US" dirty="0"/>
              <a:t>Instant Impact Grants </a:t>
            </a:r>
          </a:p>
        </p:txBody>
      </p:sp>
      <p:sp>
        <p:nvSpPr>
          <p:cNvPr id="3" name="Slide Number Placeholder 2">
            <a:extLst>
              <a:ext uri="{FF2B5EF4-FFF2-40B4-BE49-F238E27FC236}">
                <a16:creationId xmlns:a16="http://schemas.microsoft.com/office/drawing/2014/main" id="{ADBE90BF-0EEB-4F27-BE5F-B91DA3317946}"/>
              </a:ext>
            </a:extLst>
          </p:cNvPr>
          <p:cNvSpPr>
            <a:spLocks noGrp="1"/>
          </p:cNvSpPr>
          <p:nvPr>
            <p:ph type="sldNum" sz="quarter" idx="10"/>
          </p:nvPr>
        </p:nvSpPr>
        <p:spPr/>
        <p:txBody>
          <a:bodyPr/>
          <a:lstStyle/>
          <a:p>
            <a:fld id="{BBB69291-A384-1346-A27A-D0A1C91B6C32}" type="slidenum">
              <a:rPr lang="en-US" smtClean="0"/>
              <a:pPr/>
              <a:t>10</a:t>
            </a:fld>
            <a:endParaRPr lang="en-US"/>
          </a:p>
        </p:txBody>
      </p:sp>
      <p:sp>
        <p:nvSpPr>
          <p:cNvPr id="5" name="TextBox 4">
            <a:extLst>
              <a:ext uri="{FF2B5EF4-FFF2-40B4-BE49-F238E27FC236}">
                <a16:creationId xmlns:a16="http://schemas.microsoft.com/office/drawing/2014/main" id="{59DE8245-203A-E94C-5B64-598CC30A0FFD}"/>
              </a:ext>
            </a:extLst>
          </p:cNvPr>
          <p:cNvSpPr txBox="1"/>
          <p:nvPr/>
        </p:nvSpPr>
        <p:spPr>
          <a:xfrm>
            <a:off x="914400" y="1318438"/>
            <a:ext cx="11277600" cy="1200329"/>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Warm blankets for elementary school kids, healthy meals, childcare, and rent assistance were just some of the basic needs funded by our Instant Impact grants in 2023. This specific grant opportunity addresses immediate needs or projects in our community that help us achieve our Bold Goal to lift 10,000 community members to financial stability. </a:t>
            </a:r>
          </a:p>
        </p:txBody>
      </p:sp>
      <p:sp>
        <p:nvSpPr>
          <p:cNvPr id="7" name="TextBox 6">
            <a:extLst>
              <a:ext uri="{FF2B5EF4-FFF2-40B4-BE49-F238E27FC236}">
                <a16:creationId xmlns:a16="http://schemas.microsoft.com/office/drawing/2014/main" id="{18B016D6-4549-10F2-C11B-199034181A36}"/>
              </a:ext>
            </a:extLst>
          </p:cNvPr>
          <p:cNvSpPr txBox="1"/>
          <p:nvPr/>
        </p:nvSpPr>
        <p:spPr>
          <a:xfrm>
            <a:off x="914399" y="2644001"/>
            <a:ext cx="4859079" cy="2246769"/>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Grant Elementary - $5,000</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New Beginnings for Refugees - $10,000</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Childcaring, Inc. - $10,000</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Neighbors' Place - $10,000</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North Central Community Action Program -$10,000</a:t>
            </a:r>
          </a:p>
        </p:txBody>
      </p:sp>
      <p:pic>
        <p:nvPicPr>
          <p:cNvPr id="8" name="Picture 7">
            <a:extLst>
              <a:ext uri="{FF2B5EF4-FFF2-40B4-BE49-F238E27FC236}">
                <a16:creationId xmlns:a16="http://schemas.microsoft.com/office/drawing/2014/main" id="{B643C10F-1F56-DCC1-B5D3-EB627160D34B}"/>
              </a:ext>
            </a:extLst>
          </p:cNvPr>
          <p:cNvPicPr>
            <a:picLocks noChangeAspect="1"/>
          </p:cNvPicPr>
          <p:nvPr/>
        </p:nvPicPr>
        <p:blipFill>
          <a:blip r:embed="rId2"/>
          <a:stretch>
            <a:fillRect/>
          </a:stretch>
        </p:blipFill>
        <p:spPr>
          <a:xfrm>
            <a:off x="6039293" y="2278986"/>
            <a:ext cx="6152707" cy="4614530"/>
          </a:xfrm>
          <a:prstGeom prst="rect">
            <a:avLst/>
          </a:prstGeom>
        </p:spPr>
      </p:pic>
    </p:spTree>
    <p:extLst>
      <p:ext uri="{BB962C8B-B14F-4D97-AF65-F5344CB8AC3E}">
        <p14:creationId xmlns:p14="http://schemas.microsoft.com/office/powerpoint/2010/main" val="2973969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3FAE04-70C6-7E9E-8523-B8EE2ADDE6D2}"/>
              </a:ext>
            </a:extLst>
          </p:cNvPr>
          <p:cNvSpPr>
            <a:spLocks noGrp="1"/>
          </p:cNvSpPr>
          <p:nvPr>
            <p:ph type="title"/>
          </p:nvPr>
        </p:nvSpPr>
        <p:spPr/>
        <p:txBody>
          <a:bodyPr>
            <a:normAutofit/>
          </a:bodyPr>
          <a:lstStyle/>
          <a:p>
            <a:pPr algn="ctr"/>
            <a:r>
              <a:rPr lang="en-US" sz="5400" dirty="0"/>
              <a:t>Volunteer</a:t>
            </a:r>
          </a:p>
        </p:txBody>
      </p:sp>
      <p:sp>
        <p:nvSpPr>
          <p:cNvPr id="3" name="Slide Number Placeholder 2">
            <a:extLst>
              <a:ext uri="{FF2B5EF4-FFF2-40B4-BE49-F238E27FC236}">
                <a16:creationId xmlns:a16="http://schemas.microsoft.com/office/drawing/2014/main" id="{42C3EDD4-4A48-EC88-22BB-12CD1326630D}"/>
              </a:ext>
            </a:extLst>
          </p:cNvPr>
          <p:cNvSpPr>
            <a:spLocks noGrp="1"/>
          </p:cNvSpPr>
          <p:nvPr>
            <p:ph type="sldNum" sz="quarter" idx="10"/>
          </p:nvPr>
        </p:nvSpPr>
        <p:spPr>
          <a:xfrm>
            <a:off x="744279" y="5869172"/>
            <a:ext cx="8133907" cy="852303"/>
          </a:xfrm>
        </p:spPr>
        <p:txBody>
          <a:bodyPr/>
          <a:lstStyle/>
          <a:p>
            <a:r>
              <a:rPr lang="en-US" sz="2400" dirty="0">
                <a:latin typeface="Arial" panose="020B0604020202020204" pitchFamily="34" charset="0"/>
                <a:cs typeface="Arial" panose="020B0604020202020204" pitchFamily="34" charset="0"/>
              </a:rPr>
              <a:t>More volunteer options here: unitedwaymc.org/volunteer</a:t>
            </a:r>
          </a:p>
        </p:txBody>
      </p:sp>
      <p:sp>
        <p:nvSpPr>
          <p:cNvPr id="6" name="TextBox 5">
            <a:extLst>
              <a:ext uri="{FF2B5EF4-FFF2-40B4-BE49-F238E27FC236}">
                <a16:creationId xmlns:a16="http://schemas.microsoft.com/office/drawing/2014/main" id="{A87B9C7E-B168-7299-D264-E5BB28ADF694}"/>
              </a:ext>
            </a:extLst>
          </p:cNvPr>
          <p:cNvSpPr txBox="1"/>
          <p:nvPr/>
        </p:nvSpPr>
        <p:spPr>
          <a:xfrm>
            <a:off x="870687" y="1546508"/>
            <a:ext cx="10857023" cy="1754326"/>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First and Third Thursdays at the Community Closet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offer one-time volunteer opportunities on the First and Third Thursdays of each month from 2-4pm. You will spend an afternoon with a small team helping sort clothing donations, arrange the shopping floor, do some light cleaning, and help with special projects that make the Community Closet a better resource for Marathon County families!</a:t>
            </a:r>
          </a:p>
        </p:txBody>
      </p:sp>
      <p:sp>
        <p:nvSpPr>
          <p:cNvPr id="11" name="TextBox 10">
            <a:extLst>
              <a:ext uri="{FF2B5EF4-FFF2-40B4-BE49-F238E27FC236}">
                <a16:creationId xmlns:a16="http://schemas.microsoft.com/office/drawing/2014/main" id="{776128D2-33CA-81F8-E850-44E312273A15}"/>
              </a:ext>
            </a:extLst>
          </p:cNvPr>
          <p:cNvSpPr txBox="1"/>
          <p:nvPr/>
        </p:nvSpPr>
        <p:spPr>
          <a:xfrm>
            <a:off x="914400" y="3299752"/>
            <a:ext cx="10857022" cy="2308324"/>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Farm to Family Produce Program Box Packing</a:t>
            </a: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Each week of the growing season, the Hunger Coalition purchases produce from Red Door Family Farm and Cattail Organics, both based out of Athens, WI. This produce gets boxed and distributed to agencies in Marathon County. Your team will help pack the fresh, organic produce into 200 boxes that can more easily be distributed.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opportunity occurs on Tuesday mornings from 10 a.m. to noon and is a good fit for groups of 3-5.</a:t>
            </a:r>
          </a:p>
        </p:txBody>
      </p:sp>
    </p:spTree>
    <p:extLst>
      <p:ext uri="{BB962C8B-B14F-4D97-AF65-F5344CB8AC3E}">
        <p14:creationId xmlns:p14="http://schemas.microsoft.com/office/powerpoint/2010/main" val="3686051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3F98262-FAFC-0784-AC07-E68F22BB6A48}"/>
              </a:ext>
            </a:extLst>
          </p:cNvPr>
          <p:cNvSpPr>
            <a:spLocks noGrp="1"/>
          </p:cNvSpPr>
          <p:nvPr>
            <p:ph sz="half" idx="1"/>
          </p:nvPr>
        </p:nvSpPr>
        <p:spPr/>
        <p:txBody>
          <a:bodyPr/>
          <a:lstStyle/>
          <a:p>
            <a:endParaRPr lang="en-US"/>
          </a:p>
        </p:txBody>
      </p:sp>
      <p:pic>
        <p:nvPicPr>
          <p:cNvPr id="9" name="Content Placeholder 8" descr="Men looking at clothes on a rack&#10;&#10;Description automatically generated">
            <a:extLst>
              <a:ext uri="{FF2B5EF4-FFF2-40B4-BE49-F238E27FC236}">
                <a16:creationId xmlns:a16="http://schemas.microsoft.com/office/drawing/2014/main" id="{93989949-EEA7-703C-3805-8248CEBFB53B}"/>
              </a:ext>
            </a:extLst>
          </p:cNvPr>
          <p:cNvPicPr>
            <a:picLocks noGrp="1" noChangeAspect="1"/>
          </p:cNvPicPr>
          <p:nvPr>
            <p:ph sz="half" idx="2"/>
          </p:nvPr>
        </p:nvPicPr>
        <p:blipFill>
          <a:blip r:embed="rId2"/>
          <a:stretch>
            <a:fillRect/>
          </a:stretch>
        </p:blipFill>
        <p:spPr>
          <a:xfrm>
            <a:off x="6470650" y="1853208"/>
            <a:ext cx="5408613" cy="4056459"/>
          </a:xfrm>
        </p:spPr>
      </p:pic>
      <p:sp>
        <p:nvSpPr>
          <p:cNvPr id="3" name="Slide Number Placeholder 2">
            <a:extLst>
              <a:ext uri="{FF2B5EF4-FFF2-40B4-BE49-F238E27FC236}">
                <a16:creationId xmlns:a16="http://schemas.microsoft.com/office/drawing/2014/main" id="{537D1598-2AB8-FA26-D37E-29EDC6874BC8}"/>
              </a:ext>
            </a:extLst>
          </p:cNvPr>
          <p:cNvSpPr>
            <a:spLocks noGrp="1"/>
          </p:cNvSpPr>
          <p:nvPr>
            <p:ph type="sldNum" sz="quarter" idx="4"/>
          </p:nvPr>
        </p:nvSpPr>
        <p:spPr/>
        <p:txBody>
          <a:bodyPr/>
          <a:lstStyle/>
          <a:p>
            <a:fld id="{BBB69291-A384-1346-A27A-D0A1C91B6C32}" type="slidenum">
              <a:rPr lang="en-US" smtClean="0"/>
              <a:pPr/>
              <a:t>12</a:t>
            </a:fld>
            <a:endParaRPr lang="en-US"/>
          </a:p>
        </p:txBody>
      </p:sp>
      <p:sp>
        <p:nvSpPr>
          <p:cNvPr id="2" name="Title 1">
            <a:extLst>
              <a:ext uri="{FF2B5EF4-FFF2-40B4-BE49-F238E27FC236}">
                <a16:creationId xmlns:a16="http://schemas.microsoft.com/office/drawing/2014/main" id="{D25DF05C-F2FC-F400-F415-79BA4CFCECA6}"/>
              </a:ext>
            </a:extLst>
          </p:cNvPr>
          <p:cNvSpPr>
            <a:spLocks noGrp="1"/>
          </p:cNvSpPr>
          <p:nvPr>
            <p:ph type="title"/>
          </p:nvPr>
        </p:nvSpPr>
        <p:spPr/>
        <p:txBody>
          <a:bodyPr/>
          <a:lstStyle/>
          <a:p>
            <a:r>
              <a:rPr lang="en-US" dirty="0"/>
              <a:t>Volunteer at your Workplace</a:t>
            </a:r>
          </a:p>
        </p:txBody>
      </p:sp>
      <p:sp>
        <p:nvSpPr>
          <p:cNvPr id="5" name="TextBox 4">
            <a:extLst>
              <a:ext uri="{FF2B5EF4-FFF2-40B4-BE49-F238E27FC236}">
                <a16:creationId xmlns:a16="http://schemas.microsoft.com/office/drawing/2014/main" id="{107A3C68-5582-F684-0BAF-7C9A8A4C05CB}"/>
              </a:ext>
            </a:extLst>
          </p:cNvPr>
          <p:cNvSpPr txBox="1"/>
          <p:nvPr/>
        </p:nvSpPr>
        <p:spPr>
          <a:xfrm>
            <a:off x="762000" y="1690688"/>
            <a:ext cx="5511209" cy="4524315"/>
          </a:xfrm>
          <a:prstGeom prst="rect">
            <a:avLst/>
          </a:prstGeom>
          <a:noFill/>
        </p:spPr>
        <p:txBody>
          <a:bodyPr wrap="square">
            <a:spAutoFit/>
          </a:bodyPr>
          <a:lstStyle/>
          <a:p>
            <a:pPr algn="l"/>
            <a:r>
              <a:rPr lang="en-US" sz="1600" b="1" i="0" dirty="0">
                <a:solidFill>
                  <a:srgbClr val="111111"/>
                </a:solidFill>
                <a:effectLst/>
                <a:highlight>
                  <a:srgbClr val="FFFFFF"/>
                </a:highlight>
                <a:latin typeface="Arial" panose="020B0604020202020204" pitchFamily="34" charset="0"/>
                <a:cs typeface="Arial" panose="020B0604020202020204" pitchFamily="34" charset="0"/>
              </a:rPr>
              <a:t>Clothing Drives:</a:t>
            </a:r>
            <a:r>
              <a:rPr lang="en-US" sz="1600" b="0" i="0" dirty="0">
                <a:solidFill>
                  <a:srgbClr val="111111"/>
                </a:solidFill>
                <a:effectLst/>
                <a:highlight>
                  <a:srgbClr val="FFFFFF"/>
                </a:highlight>
                <a:latin typeface="Arial" panose="020B0604020202020204" pitchFamily="34" charset="0"/>
                <a:cs typeface="Arial" panose="020B0604020202020204" pitchFamily="34" charset="0"/>
              </a:rPr>
              <a:t> Help us collect the clothing we need to fill the </a:t>
            </a:r>
            <a:r>
              <a:rPr lang="en-US" sz="1600" b="0" i="0" u="none" strike="noStrike" dirty="0">
                <a:solidFill>
                  <a:srgbClr val="539ED0"/>
                </a:solidFill>
                <a:effectLst/>
                <a:highlight>
                  <a:srgbClr val="FFFFFF"/>
                </a:highlight>
                <a:latin typeface="Arial" panose="020B0604020202020204" pitchFamily="34" charset="0"/>
                <a:cs typeface="Arial" panose="020B0604020202020204" pitchFamily="34" charset="0"/>
                <a:hlinkClick r:id="rId3"/>
              </a:rPr>
              <a:t>Community Closet</a:t>
            </a:r>
            <a:r>
              <a:rPr lang="en-US" sz="1600" b="0" i="0" dirty="0">
                <a:solidFill>
                  <a:srgbClr val="111111"/>
                </a:solidFill>
                <a:effectLst/>
                <a:highlight>
                  <a:srgbClr val="FFFFFF"/>
                </a:highlight>
                <a:latin typeface="Arial" panose="020B0604020202020204" pitchFamily="34" charset="0"/>
                <a:cs typeface="Arial" panose="020B0604020202020204" pitchFamily="34" charset="0"/>
              </a:rPr>
              <a:t>! We will provide you with a list of the most needed clothing items, you will set up a collection bin at your workplace and then sort the items by size before bringing them to the Community Closet where guests can get exactly what they need! Contact Director of Community Engagement Carly Hanney for specific needs before getting started. Call (715) 298-5719 or email </a:t>
            </a:r>
            <a:r>
              <a:rPr lang="en-US" sz="1600" b="0" i="0" u="none" strike="noStrike" dirty="0">
                <a:solidFill>
                  <a:srgbClr val="539ED0"/>
                </a:solidFill>
                <a:effectLst/>
                <a:highlight>
                  <a:srgbClr val="FFFFFF"/>
                </a:highlight>
                <a:latin typeface="Arial" panose="020B0604020202020204" pitchFamily="34" charset="0"/>
                <a:cs typeface="Arial" panose="020B0604020202020204" pitchFamily="34" charset="0"/>
                <a:hlinkClick r:id="rId4"/>
              </a:rPr>
              <a:t>channey@unitedwaymc.org</a:t>
            </a:r>
            <a:r>
              <a:rPr lang="en-US" sz="1600" b="0" i="0" dirty="0">
                <a:solidFill>
                  <a:srgbClr val="111111"/>
                </a:solidFill>
                <a:effectLst/>
                <a:highlight>
                  <a:srgbClr val="FFFFFF"/>
                </a:highlight>
                <a:latin typeface="Arial" panose="020B0604020202020204" pitchFamily="34" charset="0"/>
                <a:cs typeface="Arial" panose="020B0604020202020204" pitchFamily="34" charset="0"/>
              </a:rPr>
              <a:t>.</a:t>
            </a:r>
          </a:p>
          <a:p>
            <a:pPr algn="l"/>
            <a:r>
              <a:rPr lang="en-US" sz="1600" b="0" i="0" dirty="0">
                <a:solidFill>
                  <a:srgbClr val="111111"/>
                </a:solidFill>
                <a:effectLst/>
                <a:highlight>
                  <a:srgbClr val="FFFFFF"/>
                </a:highlight>
                <a:latin typeface="Arial" panose="020B0604020202020204" pitchFamily="34" charset="0"/>
                <a:cs typeface="Arial" panose="020B0604020202020204" pitchFamily="34" charset="0"/>
              </a:rPr>
              <a:t> </a:t>
            </a:r>
          </a:p>
          <a:p>
            <a:pPr algn="l"/>
            <a:r>
              <a:rPr lang="en-US" sz="1600" b="1" i="0" dirty="0">
                <a:solidFill>
                  <a:srgbClr val="111111"/>
                </a:solidFill>
                <a:effectLst/>
                <a:highlight>
                  <a:srgbClr val="FFFFFF"/>
                </a:highlight>
                <a:latin typeface="Arial" panose="020B0604020202020204" pitchFamily="34" charset="0"/>
                <a:cs typeface="Arial" panose="020B0604020202020204" pitchFamily="34" charset="0"/>
              </a:rPr>
              <a:t>Kit Building: </a:t>
            </a:r>
            <a:r>
              <a:rPr lang="en-US" sz="1600" b="0" i="0" dirty="0">
                <a:solidFill>
                  <a:srgbClr val="111111"/>
                </a:solidFill>
                <a:effectLst/>
                <a:highlight>
                  <a:srgbClr val="FFFFFF"/>
                </a:highlight>
                <a:latin typeface="Arial" panose="020B0604020202020204" pitchFamily="34" charset="0"/>
                <a:cs typeface="Arial" panose="020B0604020202020204" pitchFamily="34" charset="0"/>
              </a:rPr>
              <a:t>We can help relieve a financial burden from households across Marathon County by providing for people’s basic needs – including adult and children’s hygiene items, snack packs, winter care kits, welcome home kits, and calm kits. We offer different levels of support based on your needs and make it easy for you to make a big impact. </a:t>
            </a:r>
          </a:p>
          <a:p>
            <a:pPr algn="l"/>
            <a:r>
              <a:rPr lang="en-US" sz="1600" b="0" i="0" dirty="0">
                <a:solidFill>
                  <a:srgbClr val="111111"/>
                </a:solidFill>
                <a:effectLst/>
                <a:highlight>
                  <a:srgbClr val="FFFFFF"/>
                </a:highligh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93974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4" name="Freeform: Shape 13">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 name="Freeform: Shape 16">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BC5211F3-B303-4BA3-B894-2618EB641C1F}"/>
              </a:ext>
            </a:extLst>
          </p:cNvPr>
          <p:cNvPicPr>
            <a:picLocks noChangeAspect="1"/>
          </p:cNvPicPr>
          <p:nvPr/>
        </p:nvPicPr>
        <p:blipFill>
          <a:blip r:embed="rId3"/>
          <a:stretch>
            <a:fillRect/>
          </a:stretch>
        </p:blipFill>
        <p:spPr>
          <a:xfrm>
            <a:off x="2270038" y="192040"/>
            <a:ext cx="6799204" cy="1563816"/>
          </a:xfrm>
          <a:prstGeom prst="rect">
            <a:avLst/>
          </a:prstGeom>
        </p:spPr>
      </p:pic>
      <p:grpSp>
        <p:nvGrpSpPr>
          <p:cNvPr id="19" name="Group 18">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0" name="Freeform: Shape 19">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E992D4C5-4143-27FD-7956-760FBFF3AA1F}"/>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lgn="r">
              <a:spcAft>
                <a:spcPts val="600"/>
              </a:spcAft>
            </a:pPr>
            <a:fld id="{BBB69291-A384-1346-A27A-D0A1C91B6C32}" type="slidenum">
              <a:rPr lang="en-US" smtClean="0">
                <a:solidFill>
                  <a:schemeClr val="tx1">
                    <a:tint val="75000"/>
                  </a:schemeClr>
                </a:solidFill>
              </a:rPr>
              <a:pPr algn="r">
                <a:spcAft>
                  <a:spcPts val="600"/>
                </a:spcAft>
              </a:pPr>
              <a:t>13</a:t>
            </a:fld>
            <a:endParaRPr lang="en-US">
              <a:solidFill>
                <a:schemeClr val="tx1">
                  <a:tint val="75000"/>
                </a:schemeClr>
              </a:solidFill>
            </a:endParaRPr>
          </a:p>
        </p:txBody>
      </p:sp>
      <p:sp>
        <p:nvSpPr>
          <p:cNvPr id="6" name="TextBox 5">
            <a:extLst>
              <a:ext uri="{FF2B5EF4-FFF2-40B4-BE49-F238E27FC236}">
                <a16:creationId xmlns:a16="http://schemas.microsoft.com/office/drawing/2014/main" id="{B7F5DD72-4EEE-5170-AEFF-A227A97593B0}"/>
              </a:ext>
            </a:extLst>
          </p:cNvPr>
          <p:cNvSpPr txBox="1"/>
          <p:nvPr/>
        </p:nvSpPr>
        <p:spPr>
          <a:xfrm>
            <a:off x="2621640" y="2027981"/>
            <a:ext cx="6096000" cy="1200329"/>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Women United provides members with the opportunity to be part of a dynamic, philanthropic, and fun organization of women leaders who care about our community. It is free to join!</a:t>
            </a:r>
          </a:p>
        </p:txBody>
      </p:sp>
      <p:sp>
        <p:nvSpPr>
          <p:cNvPr id="12" name="TextBox 11">
            <a:extLst>
              <a:ext uri="{FF2B5EF4-FFF2-40B4-BE49-F238E27FC236}">
                <a16:creationId xmlns:a16="http://schemas.microsoft.com/office/drawing/2014/main" id="{45120A44-8DFE-59EF-3213-E4DE61B1FB3A}"/>
              </a:ext>
            </a:extLst>
          </p:cNvPr>
          <p:cNvSpPr txBox="1"/>
          <p:nvPr/>
        </p:nvSpPr>
        <p:spPr>
          <a:xfrm>
            <a:off x="2624775" y="3218293"/>
            <a:ext cx="6096000" cy="923330"/>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You can attend events, volunteer for projects, join a committee, or graciously contribute financially to support projects.</a:t>
            </a:r>
          </a:p>
        </p:txBody>
      </p:sp>
      <p:pic>
        <p:nvPicPr>
          <p:cNvPr id="5" name="Picture 4" descr="A group of women posing for a photo&#10;&#10;Description automatically generated with medium confidence">
            <a:extLst>
              <a:ext uri="{FF2B5EF4-FFF2-40B4-BE49-F238E27FC236}">
                <a16:creationId xmlns:a16="http://schemas.microsoft.com/office/drawing/2014/main" id="{C69D0DBD-1688-7E7F-FFDC-569BE174BE98}"/>
              </a:ext>
            </a:extLst>
          </p:cNvPr>
          <p:cNvPicPr>
            <a:picLocks noChangeAspect="1"/>
          </p:cNvPicPr>
          <p:nvPr/>
        </p:nvPicPr>
        <p:blipFill>
          <a:blip r:embed="rId4"/>
          <a:stretch>
            <a:fillRect/>
          </a:stretch>
        </p:blipFill>
        <p:spPr>
          <a:xfrm>
            <a:off x="-305" y="4243326"/>
            <a:ext cx="3537217" cy="2595555"/>
          </a:xfrm>
          <a:prstGeom prst="rect">
            <a:avLst/>
          </a:prstGeom>
        </p:spPr>
      </p:pic>
      <p:pic>
        <p:nvPicPr>
          <p:cNvPr id="25" name="Picture 24">
            <a:extLst>
              <a:ext uri="{FF2B5EF4-FFF2-40B4-BE49-F238E27FC236}">
                <a16:creationId xmlns:a16="http://schemas.microsoft.com/office/drawing/2014/main" id="{E85DAFDD-BEC1-7E94-4D6E-9A2037947E13}"/>
              </a:ext>
            </a:extLst>
          </p:cNvPr>
          <p:cNvPicPr>
            <a:picLocks noChangeAspect="1"/>
          </p:cNvPicPr>
          <p:nvPr/>
        </p:nvPicPr>
        <p:blipFill>
          <a:blip r:embed="rId5"/>
          <a:srcRect/>
          <a:stretch/>
        </p:blipFill>
        <p:spPr>
          <a:xfrm>
            <a:off x="8592638" y="4195074"/>
            <a:ext cx="3599362" cy="2699522"/>
          </a:xfrm>
          <a:prstGeom prst="rect">
            <a:avLst/>
          </a:prstGeom>
        </p:spPr>
      </p:pic>
      <p:pic>
        <p:nvPicPr>
          <p:cNvPr id="27" name="Picture 26">
            <a:extLst>
              <a:ext uri="{FF2B5EF4-FFF2-40B4-BE49-F238E27FC236}">
                <a16:creationId xmlns:a16="http://schemas.microsoft.com/office/drawing/2014/main" id="{2552C0D3-CB06-DA2C-3054-D62847867466}"/>
              </a:ext>
            </a:extLst>
          </p:cNvPr>
          <p:cNvPicPr>
            <a:picLocks noChangeAspect="1"/>
          </p:cNvPicPr>
          <p:nvPr/>
        </p:nvPicPr>
        <p:blipFill>
          <a:blip r:embed="rId6"/>
          <a:srcRect/>
          <a:stretch/>
        </p:blipFill>
        <p:spPr>
          <a:xfrm>
            <a:off x="4263595" y="4229854"/>
            <a:ext cx="3537217" cy="2652913"/>
          </a:xfrm>
          <a:prstGeom prst="rect">
            <a:avLst/>
          </a:prstGeom>
        </p:spPr>
      </p:pic>
    </p:spTree>
    <p:extLst>
      <p:ext uri="{BB962C8B-B14F-4D97-AF65-F5344CB8AC3E}">
        <p14:creationId xmlns:p14="http://schemas.microsoft.com/office/powerpoint/2010/main" val="1017419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E51A48-516D-8015-8479-6491319B32A0}"/>
              </a:ext>
            </a:extLst>
          </p:cNvPr>
          <p:cNvPicPr>
            <a:picLocks noChangeAspect="1"/>
          </p:cNvPicPr>
          <p:nvPr/>
        </p:nvPicPr>
        <p:blipFill>
          <a:blip r:embed="rId3"/>
          <a:stretch>
            <a:fillRect/>
          </a:stretch>
        </p:blipFill>
        <p:spPr>
          <a:xfrm>
            <a:off x="3064148" y="309566"/>
            <a:ext cx="6604000" cy="1146068"/>
          </a:xfrm>
          <a:prstGeom prst="rect">
            <a:avLst/>
          </a:prstGeom>
        </p:spPr>
      </p:pic>
      <p:sp>
        <p:nvSpPr>
          <p:cNvPr id="3" name="Slide Number Placeholder 2">
            <a:extLst>
              <a:ext uri="{FF2B5EF4-FFF2-40B4-BE49-F238E27FC236}">
                <a16:creationId xmlns:a16="http://schemas.microsoft.com/office/drawing/2014/main" id="{A7A018EC-8E01-6E47-674D-5EE2222B73B2}"/>
              </a:ext>
            </a:extLst>
          </p:cNvPr>
          <p:cNvSpPr>
            <a:spLocks noGrp="1"/>
          </p:cNvSpPr>
          <p:nvPr>
            <p:ph type="sldNum" sz="quarter" idx="10"/>
          </p:nvPr>
        </p:nvSpPr>
        <p:spPr/>
        <p:txBody>
          <a:bodyPr/>
          <a:lstStyle/>
          <a:p>
            <a:fld id="{BBB69291-A384-1346-A27A-D0A1C91B6C32}" type="slidenum">
              <a:rPr lang="en-US" smtClean="0"/>
              <a:pPr/>
              <a:t>14</a:t>
            </a:fld>
            <a:endParaRPr lang="en-US"/>
          </a:p>
        </p:txBody>
      </p:sp>
      <p:sp>
        <p:nvSpPr>
          <p:cNvPr id="6" name="TextBox 5">
            <a:extLst>
              <a:ext uri="{FF2B5EF4-FFF2-40B4-BE49-F238E27FC236}">
                <a16:creationId xmlns:a16="http://schemas.microsoft.com/office/drawing/2014/main" id="{97A3B793-A892-9A87-7EC9-29F951725F78}"/>
              </a:ext>
            </a:extLst>
          </p:cNvPr>
          <p:cNvSpPr txBox="1"/>
          <p:nvPr/>
        </p:nvSpPr>
        <p:spPr>
          <a:xfrm>
            <a:off x="3422963" y="1701798"/>
            <a:ext cx="6096000" cy="923330"/>
          </a:xfrm>
          <a:prstGeom prst="rect">
            <a:avLst/>
          </a:prstGeom>
          <a:noFill/>
        </p:spPr>
        <p:txBody>
          <a:bodyPr wrap="square">
            <a:spAutoFit/>
          </a:bodyPr>
          <a:lstStyle/>
          <a:p>
            <a:r>
              <a:rPr lang="en-US" b="1" i="0">
                <a:solidFill>
                  <a:srgbClr val="111111"/>
                </a:solidFill>
                <a:effectLst/>
                <a:latin typeface="Arial" panose="020B0604020202020204" pitchFamily="34" charset="0"/>
                <a:cs typeface="Arial" panose="020B0604020202020204" pitchFamily="34" charset="0"/>
              </a:rPr>
              <a:t>United Way Emerging Leaders</a:t>
            </a:r>
            <a:r>
              <a:rPr lang="en-US" b="0" i="0">
                <a:solidFill>
                  <a:srgbClr val="111111"/>
                </a:solidFill>
                <a:effectLst/>
                <a:latin typeface="Arial" panose="020B0604020202020204" pitchFamily="34" charset="0"/>
                <a:cs typeface="Arial" panose="020B0604020202020204" pitchFamily="34" charset="0"/>
              </a:rPr>
              <a:t> is the next generation of professionals who want to make a difference in our community. </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EBA199C-906B-2442-6C4C-BB41EEEC76FD}"/>
              </a:ext>
            </a:extLst>
          </p:cNvPr>
          <p:cNvSpPr txBox="1"/>
          <p:nvPr/>
        </p:nvSpPr>
        <p:spPr>
          <a:xfrm>
            <a:off x="3318148" y="2779329"/>
            <a:ext cx="6096000" cy="923330"/>
          </a:xfrm>
          <a:prstGeom prst="rect">
            <a:avLst/>
          </a:prstGeom>
          <a:noFill/>
        </p:spPr>
        <p:txBody>
          <a:bodyPr wrap="square">
            <a:spAutoFit/>
          </a:bodyPr>
          <a:lstStyle/>
          <a:p>
            <a:r>
              <a:rPr lang="en-US" b="0" i="0">
                <a:solidFill>
                  <a:srgbClr val="111111"/>
                </a:solidFill>
                <a:effectLst/>
                <a:latin typeface="Arial" panose="020B0604020202020204" pitchFamily="34" charset="0"/>
                <a:cs typeface="Arial" panose="020B0604020202020204" pitchFamily="34" charset="0"/>
              </a:rPr>
              <a:t>Our members enjoy exclusive opportunities to network with business leaders, volunteer for projects, and improve the community we serve. It is free to join!</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C9983BE-87B5-6C98-0422-94DFE2099411}"/>
              </a:ext>
            </a:extLst>
          </p:cNvPr>
          <p:cNvPicPr>
            <a:picLocks noChangeAspect="1"/>
          </p:cNvPicPr>
          <p:nvPr/>
        </p:nvPicPr>
        <p:blipFill>
          <a:blip r:embed="rId4"/>
          <a:stretch>
            <a:fillRect/>
          </a:stretch>
        </p:blipFill>
        <p:spPr>
          <a:xfrm>
            <a:off x="4444678" y="3784920"/>
            <a:ext cx="4097439" cy="3073080"/>
          </a:xfrm>
          <a:prstGeom prst="rect">
            <a:avLst/>
          </a:prstGeom>
        </p:spPr>
      </p:pic>
      <p:pic>
        <p:nvPicPr>
          <p:cNvPr id="9" name="Picture 8">
            <a:extLst>
              <a:ext uri="{FF2B5EF4-FFF2-40B4-BE49-F238E27FC236}">
                <a16:creationId xmlns:a16="http://schemas.microsoft.com/office/drawing/2014/main" id="{4151BDE7-59D7-0BE1-AA38-3A16EF0DB590}"/>
              </a:ext>
            </a:extLst>
          </p:cNvPr>
          <p:cNvPicPr>
            <a:picLocks noChangeAspect="1"/>
          </p:cNvPicPr>
          <p:nvPr/>
        </p:nvPicPr>
        <p:blipFill>
          <a:blip r:embed="rId5"/>
          <a:stretch>
            <a:fillRect/>
          </a:stretch>
        </p:blipFill>
        <p:spPr>
          <a:xfrm>
            <a:off x="9097701" y="3493625"/>
            <a:ext cx="2523281" cy="3364375"/>
          </a:xfrm>
          <a:prstGeom prst="rect">
            <a:avLst/>
          </a:prstGeom>
        </p:spPr>
      </p:pic>
      <p:pic>
        <p:nvPicPr>
          <p:cNvPr id="11" name="Picture 10">
            <a:extLst>
              <a:ext uri="{FF2B5EF4-FFF2-40B4-BE49-F238E27FC236}">
                <a16:creationId xmlns:a16="http://schemas.microsoft.com/office/drawing/2014/main" id="{306B894F-2084-1C29-67C6-F5A5E09ED1F5}"/>
              </a:ext>
            </a:extLst>
          </p:cNvPr>
          <p:cNvPicPr>
            <a:picLocks noChangeAspect="1"/>
          </p:cNvPicPr>
          <p:nvPr/>
        </p:nvPicPr>
        <p:blipFill>
          <a:blip r:embed="rId6"/>
          <a:stretch>
            <a:fillRect/>
          </a:stretch>
        </p:blipFill>
        <p:spPr>
          <a:xfrm>
            <a:off x="0" y="3784920"/>
            <a:ext cx="4097440" cy="3073080"/>
          </a:xfrm>
          <a:prstGeom prst="rect">
            <a:avLst/>
          </a:prstGeom>
        </p:spPr>
      </p:pic>
    </p:spTree>
    <p:extLst>
      <p:ext uri="{BB962C8B-B14F-4D97-AF65-F5344CB8AC3E}">
        <p14:creationId xmlns:p14="http://schemas.microsoft.com/office/powerpoint/2010/main" val="15899826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05261-423A-6F0D-655C-DCC3E5C5677A}"/>
              </a:ext>
            </a:extLst>
          </p:cNvPr>
          <p:cNvSpPr>
            <a:spLocks noGrp="1"/>
          </p:cNvSpPr>
          <p:nvPr>
            <p:ph type="title"/>
          </p:nvPr>
        </p:nvSpPr>
        <p:spPr>
          <a:xfrm>
            <a:off x="761999" y="1138036"/>
            <a:ext cx="4526973" cy="1402470"/>
          </a:xfrm>
        </p:spPr>
        <p:txBody>
          <a:bodyPr vert="horz" lIns="91440" tIns="45720" rIns="91440" bIns="45720" rtlCol="0" anchor="t">
            <a:normAutofit/>
          </a:bodyPr>
          <a:lstStyle/>
          <a:p>
            <a:r>
              <a:rPr lang="en-US" sz="3200" kern="1200">
                <a:solidFill>
                  <a:schemeClr val="tx1"/>
                </a:solidFill>
                <a:latin typeface="+mj-lt"/>
                <a:ea typeface="+mj-ea"/>
                <a:cs typeface="+mj-cs"/>
              </a:rPr>
              <a:t>Retire United </a:t>
            </a:r>
          </a:p>
        </p:txBody>
      </p:sp>
      <p:cxnSp>
        <p:nvCxnSpPr>
          <p:cNvPr id="20" name="Straight Connector 1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B692B56-D058-8379-A365-17ECB59E2764}"/>
              </a:ext>
            </a:extLst>
          </p:cNvPr>
          <p:cNvSpPr txBox="1"/>
          <p:nvPr/>
        </p:nvSpPr>
        <p:spPr>
          <a:xfrm>
            <a:off x="762000" y="2551176"/>
            <a:ext cx="4526973" cy="359120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United Way Retire United program is designed for individuals who are retired or nearing retirement and recognize the importance that philanthropy and volunteerism play in building a stronger community.</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Your lifetime of skills and experiences can benefit future generations. We can help you find a meaningful way to stay engaged in the community.</a:t>
            </a:r>
          </a:p>
        </p:txBody>
      </p:sp>
      <p:pic>
        <p:nvPicPr>
          <p:cNvPr id="9" name="Picture 8" descr="A group of people holding cans&#10;&#10;Description automatically generated">
            <a:extLst>
              <a:ext uri="{FF2B5EF4-FFF2-40B4-BE49-F238E27FC236}">
                <a16:creationId xmlns:a16="http://schemas.microsoft.com/office/drawing/2014/main" id="{F0A93C16-20FE-30AB-D040-67605154E4CB}"/>
              </a:ext>
            </a:extLst>
          </p:cNvPr>
          <p:cNvPicPr>
            <a:picLocks noChangeAspect="1"/>
          </p:cNvPicPr>
          <p:nvPr/>
        </p:nvPicPr>
        <p:blipFill>
          <a:blip r:embed="rId2"/>
          <a:srcRect l="20275" r="12836"/>
          <a:stretch/>
        </p:blipFill>
        <p:spPr>
          <a:xfrm>
            <a:off x="6096001" y="1"/>
            <a:ext cx="3048000" cy="3429000"/>
          </a:xfrm>
          <a:prstGeom prst="rect">
            <a:avLst/>
          </a:prstGeom>
        </p:spPr>
      </p:pic>
      <p:pic>
        <p:nvPicPr>
          <p:cNvPr id="10" name="Picture 9" descr="A group of people sitting at a table&#10;&#10;Description automatically generated">
            <a:extLst>
              <a:ext uri="{FF2B5EF4-FFF2-40B4-BE49-F238E27FC236}">
                <a16:creationId xmlns:a16="http://schemas.microsoft.com/office/drawing/2014/main" id="{FB30D348-34D0-AA32-A18A-7A1B6CC009CE}"/>
              </a:ext>
            </a:extLst>
          </p:cNvPr>
          <p:cNvPicPr>
            <a:picLocks noChangeAspect="1"/>
          </p:cNvPicPr>
          <p:nvPr/>
        </p:nvPicPr>
        <p:blipFill>
          <a:blip r:embed="rId3"/>
          <a:srcRect l="22249" r="11084"/>
          <a:stretch/>
        </p:blipFill>
        <p:spPr>
          <a:xfrm>
            <a:off x="9144000" y="10"/>
            <a:ext cx="3048000" cy="3428991"/>
          </a:xfrm>
          <a:prstGeom prst="rect">
            <a:avLst/>
          </a:prstGeom>
        </p:spPr>
      </p:pic>
      <p:pic>
        <p:nvPicPr>
          <p:cNvPr id="8" name="Picture 7" descr="A group of people holding books&#10;&#10;Description automatically generated">
            <a:extLst>
              <a:ext uri="{FF2B5EF4-FFF2-40B4-BE49-F238E27FC236}">
                <a16:creationId xmlns:a16="http://schemas.microsoft.com/office/drawing/2014/main" id="{0103243D-06DF-F862-CAA6-2F8D7C7C2454}"/>
              </a:ext>
            </a:extLst>
          </p:cNvPr>
          <p:cNvPicPr>
            <a:picLocks noChangeAspect="1"/>
          </p:cNvPicPr>
          <p:nvPr/>
        </p:nvPicPr>
        <p:blipFill>
          <a:blip r:embed="rId4"/>
          <a:srcRect l="889" r="2" b="2"/>
          <a:stretch/>
        </p:blipFill>
        <p:spPr>
          <a:xfrm>
            <a:off x="6096007" y="3429000"/>
            <a:ext cx="6095993" cy="3429000"/>
          </a:xfrm>
          <a:prstGeom prst="rect">
            <a:avLst/>
          </a:prstGeom>
        </p:spPr>
      </p:pic>
      <p:sp>
        <p:nvSpPr>
          <p:cNvPr id="3" name="Slide Number Placeholder 2">
            <a:extLst>
              <a:ext uri="{FF2B5EF4-FFF2-40B4-BE49-F238E27FC236}">
                <a16:creationId xmlns:a16="http://schemas.microsoft.com/office/drawing/2014/main" id="{53EF5CCC-1149-9C17-E59F-99DEF6449349}"/>
              </a:ext>
            </a:extLst>
          </p:cNvPr>
          <p:cNvSpPr>
            <a:spLocks noGrp="1"/>
          </p:cNvSpPr>
          <p:nvPr>
            <p:ph type="sldNum" sz="quarter" idx="10"/>
          </p:nvPr>
        </p:nvSpPr>
        <p:spPr>
          <a:xfrm>
            <a:off x="8610600" y="6356350"/>
            <a:ext cx="2743200" cy="365125"/>
          </a:xfrm>
        </p:spPr>
        <p:txBody>
          <a:bodyPr vert="horz" lIns="91440" tIns="45720" rIns="91440" bIns="45720" rtlCol="0" anchor="ctr">
            <a:normAutofit/>
          </a:bodyPr>
          <a:lstStyle/>
          <a:p>
            <a:pPr algn="r">
              <a:spcAft>
                <a:spcPts val="600"/>
              </a:spcAft>
            </a:pPr>
            <a:fld id="{BBB69291-A384-1346-A27A-D0A1C91B6C32}" type="slidenum">
              <a:rPr lang="en-US">
                <a:solidFill>
                  <a:srgbClr val="FFFFFF"/>
                </a:solidFill>
              </a:rPr>
              <a:pPr algn="r">
                <a:spcAft>
                  <a:spcPts val="600"/>
                </a:spcAft>
              </a:pPr>
              <a:t>15</a:t>
            </a:fld>
            <a:endParaRPr lang="en-US">
              <a:solidFill>
                <a:srgbClr val="FFFFFF"/>
              </a:solidFill>
            </a:endParaRPr>
          </a:p>
        </p:txBody>
      </p:sp>
    </p:spTree>
    <p:extLst>
      <p:ext uri="{BB962C8B-B14F-4D97-AF65-F5344CB8AC3E}">
        <p14:creationId xmlns:p14="http://schemas.microsoft.com/office/powerpoint/2010/main" val="2373244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55877" y="654191"/>
            <a:ext cx="10440077" cy="2571025"/>
          </a:xfrm>
        </p:spPr>
        <p:txBody>
          <a:bodyPr/>
          <a:lstStyle/>
          <a:p>
            <a:r>
              <a:rPr lang="en-US" i="0" dirty="0"/>
              <a:t>THANK YOU!</a:t>
            </a:r>
          </a:p>
          <a:p>
            <a:endParaRPr lang="en-US" i="0" dirty="0"/>
          </a:p>
          <a:p>
            <a:r>
              <a:rPr lang="en-US" i="0" dirty="0"/>
              <a:t>For more information visit: www.unitedwaymc.org</a:t>
            </a:r>
          </a:p>
        </p:txBody>
      </p:sp>
      <p:sp>
        <p:nvSpPr>
          <p:cNvPr id="5" name="Slide Number Placeholder 4"/>
          <p:cNvSpPr>
            <a:spLocks noGrp="1"/>
          </p:cNvSpPr>
          <p:nvPr>
            <p:ph type="sldNum" sz="quarter" idx="4"/>
          </p:nvPr>
        </p:nvSpPr>
        <p:spPr>
          <a:xfrm>
            <a:off x="914400" y="6356350"/>
            <a:ext cx="2743200" cy="365125"/>
          </a:xfrm>
          <a:prstGeom prst="rect">
            <a:avLst/>
          </a:prstGeom>
        </p:spPr>
        <p:txBody>
          <a:bodyPr/>
          <a:lstStyle/>
          <a:p>
            <a:fld id="{BBB69291-A384-1346-A27A-D0A1C91B6C32}" type="slidenum">
              <a:rPr lang="en-US" smtClean="0"/>
              <a:pPr/>
              <a:t>16</a:t>
            </a:fld>
            <a:endParaRPr lang="en-US"/>
          </a:p>
        </p:txBody>
      </p:sp>
      <p:sp>
        <p:nvSpPr>
          <p:cNvPr id="4" name="TextBox 3">
            <a:extLst>
              <a:ext uri="{FF2B5EF4-FFF2-40B4-BE49-F238E27FC236}">
                <a16:creationId xmlns:a16="http://schemas.microsoft.com/office/drawing/2014/main" id="{6CEC6EB6-E0FE-1A4F-B716-074B15B7FE81}"/>
              </a:ext>
            </a:extLst>
          </p:cNvPr>
          <p:cNvSpPr txBox="1"/>
          <p:nvPr/>
        </p:nvSpPr>
        <p:spPr>
          <a:xfrm>
            <a:off x="4978676" y="3576320"/>
            <a:ext cx="3194480" cy="1384995"/>
          </a:xfrm>
          <a:prstGeom prst="rect">
            <a:avLst/>
          </a:prstGeom>
          <a:noFill/>
        </p:spPr>
        <p:txBody>
          <a:bodyPr wrap="square" rtlCol="0">
            <a:spAutoFit/>
          </a:bodyPr>
          <a:lstStyle/>
          <a:p>
            <a:pPr algn="ctr"/>
            <a:r>
              <a:rPr lang="en-US" sz="1400" dirty="0">
                <a:solidFill>
                  <a:srgbClr val="005191"/>
                </a:solidFill>
                <a:latin typeface="Arial" panose="020B0604020202020204" pitchFamily="34" charset="0"/>
                <a:cs typeface="Arial" panose="020B0604020202020204" pitchFamily="34" charset="0"/>
              </a:rPr>
              <a:t>Contact:</a:t>
            </a:r>
          </a:p>
          <a:p>
            <a:pPr algn="ctr"/>
            <a:r>
              <a:rPr lang="en-US" sz="1400" b="1" dirty="0">
                <a:solidFill>
                  <a:schemeClr val="tx2"/>
                </a:solidFill>
                <a:latin typeface="Arial" panose="020B0604020202020204" pitchFamily="34" charset="0"/>
                <a:cs typeface="Arial" panose="020B0604020202020204" pitchFamily="34" charset="0"/>
              </a:rPr>
              <a:t>Amanda Flannery</a:t>
            </a:r>
          </a:p>
          <a:p>
            <a:pPr algn="ctr"/>
            <a:r>
              <a:rPr lang="en-US" sz="1400" i="1" dirty="0">
                <a:solidFill>
                  <a:schemeClr val="tx2"/>
                </a:solidFill>
                <a:latin typeface="Arial" panose="020B0604020202020204" pitchFamily="34" charset="0"/>
                <a:cs typeface="Arial" panose="020B0604020202020204" pitchFamily="34" charset="0"/>
              </a:rPr>
              <a:t>Director of Resource Development </a:t>
            </a:r>
          </a:p>
          <a:p>
            <a:pPr algn="ctr"/>
            <a:r>
              <a:rPr lang="en-US" sz="1400" dirty="0">
                <a:solidFill>
                  <a:schemeClr val="tx2"/>
                </a:solidFill>
                <a:latin typeface="Arial" panose="020B0604020202020204" pitchFamily="34" charset="0"/>
                <a:cs typeface="Arial" panose="020B0604020202020204" pitchFamily="34" charset="0"/>
              </a:rPr>
              <a:t>715-298-5706</a:t>
            </a:r>
          </a:p>
          <a:p>
            <a:pPr algn="ctr"/>
            <a:r>
              <a:rPr lang="en-US" sz="1400" dirty="0">
                <a:solidFill>
                  <a:schemeClr val="tx2"/>
                </a:solidFill>
                <a:latin typeface="Arial" panose="020B0604020202020204" pitchFamily="34" charset="0"/>
                <a:cs typeface="Arial" panose="020B0604020202020204" pitchFamily="34" charset="0"/>
              </a:rPr>
              <a:t>aflannery@unitedwaymc.org</a:t>
            </a:r>
            <a:endParaRPr lang="en-US" sz="1400" i="0" dirty="0">
              <a:solidFill>
                <a:schemeClr val="tx2"/>
              </a:solidFill>
              <a:latin typeface="Arial" panose="020B0604020202020204" pitchFamily="34" charset="0"/>
              <a:cs typeface="Arial" panose="020B0604020202020204" pitchFamily="34" charset="0"/>
            </a:endParaRPr>
          </a:p>
          <a:p>
            <a:pPr algn="ctr"/>
            <a:r>
              <a:rPr lang="en-US" sz="1400" i="0" dirty="0">
                <a:solidFill>
                  <a:schemeClr val="tx2"/>
                </a:solidFill>
                <a:latin typeface="Arial" panose="020B0604020202020204" pitchFamily="34" charset="0"/>
                <a:cs typeface="Arial" panose="020B0604020202020204" pitchFamily="34" charset="0"/>
                <a:hlinkClick r:id="rId3"/>
              </a:rPr>
              <a:t>www.unitedwaymc.org</a:t>
            </a:r>
            <a:r>
              <a:rPr lang="en-US" sz="1400" i="0" dirty="0">
                <a:solidFill>
                  <a:schemeClr val="tx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57915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BBB69291-A384-1346-A27A-D0A1C91B6C32}" type="slidenum">
              <a:rPr lang="en-US" smtClean="0"/>
              <a:pPr/>
              <a:t>2</a:t>
            </a:fld>
            <a:endParaRPr lang="en-US" dirty="0"/>
          </a:p>
        </p:txBody>
      </p:sp>
      <p:sp>
        <p:nvSpPr>
          <p:cNvPr id="3" name="Title 2"/>
          <p:cNvSpPr>
            <a:spLocks noGrp="1"/>
          </p:cNvSpPr>
          <p:nvPr>
            <p:ph type="title"/>
          </p:nvPr>
        </p:nvSpPr>
        <p:spPr/>
        <p:txBody>
          <a:bodyPr/>
          <a:lstStyle/>
          <a:p>
            <a:r>
              <a:rPr lang="en-US" dirty="0">
                <a:latin typeface="+mn-lt"/>
              </a:rPr>
              <a:t>New Mission and Bold Goal</a:t>
            </a:r>
          </a:p>
        </p:txBody>
      </p:sp>
      <p:pic>
        <p:nvPicPr>
          <p:cNvPr id="1026" name="Picture 2" descr="UNITING TO THRIVE">
            <a:extLst>
              <a:ext uri="{FF2B5EF4-FFF2-40B4-BE49-F238E27FC236}">
                <a16:creationId xmlns:a16="http://schemas.microsoft.com/office/drawing/2014/main" id="{F95560AC-33F5-018C-7C97-4A8F6209927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95245" y="1804189"/>
            <a:ext cx="5790977" cy="11581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87AFCD3-DCED-BC51-EF57-7ECB5696806A}"/>
              </a:ext>
            </a:extLst>
          </p:cNvPr>
          <p:cNvSpPr txBox="1"/>
          <p:nvPr/>
        </p:nvSpPr>
        <p:spPr>
          <a:xfrm>
            <a:off x="1371600" y="3215450"/>
            <a:ext cx="9448800" cy="1569660"/>
          </a:xfrm>
          <a:prstGeom prst="rect">
            <a:avLst/>
          </a:prstGeom>
          <a:noFill/>
        </p:spPr>
        <p:txBody>
          <a:bodyPr wrap="square" rtlCol="0">
            <a:spAutoFit/>
          </a:bodyPr>
          <a:lstStyle/>
          <a:p>
            <a:pPr algn="l"/>
            <a:r>
              <a:rPr lang="en-US" sz="4800" b="0" i="0" dirty="0">
                <a:solidFill>
                  <a:srgbClr val="000000"/>
                </a:solidFill>
                <a:effectLst/>
                <a:latin typeface="Calibri" panose="020F0502020204030204" pitchFamily="34" charset="0"/>
                <a:cs typeface="Calibri" panose="020F0502020204030204" pitchFamily="34" charset="0"/>
              </a:rPr>
              <a:t>Lift </a:t>
            </a:r>
            <a:r>
              <a:rPr lang="en-US" sz="4800" b="1" i="0" dirty="0">
                <a:solidFill>
                  <a:srgbClr val="000000"/>
                </a:solidFill>
                <a:effectLst/>
                <a:latin typeface="Calibri" panose="020F0502020204030204" pitchFamily="34" charset="0"/>
                <a:cs typeface="Calibri" panose="020F0502020204030204" pitchFamily="34" charset="0"/>
              </a:rPr>
              <a:t>10,000</a:t>
            </a:r>
            <a:r>
              <a:rPr lang="en-US" sz="4800" b="0" i="0" dirty="0">
                <a:solidFill>
                  <a:srgbClr val="000000"/>
                </a:solidFill>
                <a:effectLst/>
                <a:latin typeface="Calibri" panose="020F0502020204030204" pitchFamily="34" charset="0"/>
                <a:cs typeface="Calibri" panose="020F0502020204030204" pitchFamily="34" charset="0"/>
              </a:rPr>
              <a:t> Community Members to Financial Stability by 2033</a:t>
            </a:r>
            <a:r>
              <a:rPr lang="en-US" b="0" i="0" dirty="0">
                <a:solidFill>
                  <a:srgbClr val="000000"/>
                </a:solidFill>
                <a:effectLst/>
                <a:latin typeface="Calibri" panose="020F0502020204030204" pitchFamily="34" charset="0"/>
                <a:cs typeface="Calibri" panose="020F0502020204030204" pitchFamily="34" charset="0"/>
              </a:rPr>
              <a:t>. </a:t>
            </a:r>
            <a:endParaRPr lang="en-US" b="0" i="0" dirty="0">
              <a:solidFill>
                <a:srgbClr val="539ED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8026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81C7DAF-8A63-131D-5EFC-B837A022383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solidFill>
                  <a:schemeClr val="tx1"/>
                </a:solidFill>
                <a:latin typeface="+mj-lt"/>
                <a:ea typeface="+mj-ea"/>
                <a:cs typeface="+mj-cs"/>
              </a:rPr>
              <a:t>Progress Towards the Bold Goal </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DEF97A1D-11CA-CB3E-4054-8B06271BE0FF}"/>
              </a:ext>
            </a:extLst>
          </p:cNvPr>
          <p:cNvSpPr>
            <a:spLocks noGrp="1"/>
          </p:cNvSpPr>
          <p:nvPr>
            <p:ph idx="1"/>
          </p:nvPr>
        </p:nvSpPr>
        <p:spPr>
          <a:xfrm>
            <a:off x="640080" y="2872899"/>
            <a:ext cx="4243589" cy="3320668"/>
          </a:xfrm>
        </p:spPr>
        <p:txBody>
          <a:bodyPr vert="horz" lIns="91440" tIns="45720" rIns="91440" bIns="45720" rtlCol="0">
            <a:normAutofit/>
          </a:bodyPr>
          <a:lstStyle/>
          <a:p>
            <a:pPr marL="0">
              <a:buFont typeface="Arial" panose="020B0604020202020204" pitchFamily="34" charset="0"/>
              <a:buChar char="•"/>
            </a:pPr>
            <a:r>
              <a:rPr lang="en-US" sz="2200" dirty="0">
                <a:solidFill>
                  <a:schemeClr val="tx1"/>
                </a:solidFill>
                <a:latin typeface="+mn-lt"/>
                <a:ea typeface="+mn-ea"/>
                <a:cs typeface="+mn-cs"/>
              </a:rPr>
              <a:t>In the first 6 months of 2024:</a:t>
            </a:r>
          </a:p>
          <a:p>
            <a:pPr>
              <a:buFont typeface="Arial" panose="020B0604020202020204" pitchFamily="34" charset="0"/>
              <a:buChar char="•"/>
            </a:pPr>
            <a:r>
              <a:rPr lang="en-US" sz="2200" dirty="0">
                <a:solidFill>
                  <a:schemeClr val="tx1"/>
                </a:solidFill>
                <a:latin typeface="+mn-lt"/>
                <a:ea typeface="+mn-ea"/>
                <a:cs typeface="+mn-cs"/>
              </a:rPr>
              <a:t>8,843 Individuals Served</a:t>
            </a:r>
          </a:p>
          <a:p>
            <a:pPr marL="0">
              <a:buFont typeface="Arial" panose="020B0604020202020204" pitchFamily="34" charset="0"/>
              <a:buChar char="•"/>
            </a:pPr>
            <a:r>
              <a:rPr lang="en-US" sz="2200" dirty="0">
                <a:solidFill>
                  <a:schemeClr val="tx1"/>
                </a:solidFill>
                <a:latin typeface="+mn-lt"/>
                <a:ea typeface="+mn-ea"/>
                <a:cs typeface="+mn-cs"/>
              </a:rPr>
              <a:t>33% of those served are achieving stability or higher.</a:t>
            </a:r>
          </a:p>
          <a:p>
            <a:pPr>
              <a:buFont typeface="Arial" panose="020B0604020202020204" pitchFamily="34" charset="0"/>
              <a:buChar char="•"/>
            </a:pPr>
            <a:r>
              <a:rPr lang="en-US" sz="2200" dirty="0">
                <a:solidFill>
                  <a:schemeClr val="tx1"/>
                </a:solidFill>
                <a:latin typeface="+mn-lt"/>
                <a:ea typeface="+mn-ea"/>
                <a:cs typeface="+mn-cs"/>
              </a:rPr>
              <a:t>2,903 Individuals Lifted to Financial Stability</a:t>
            </a:r>
          </a:p>
          <a:p>
            <a:pPr>
              <a:buFont typeface="Arial" panose="020B0604020202020204" pitchFamily="34" charset="0"/>
              <a:buChar char="•"/>
            </a:pPr>
            <a:r>
              <a:rPr lang="en-US" sz="2200" dirty="0">
                <a:solidFill>
                  <a:schemeClr val="tx1"/>
                </a:solidFill>
                <a:latin typeface="+mn-lt"/>
                <a:ea typeface="+mn-ea"/>
                <a:cs typeface="+mn-cs"/>
              </a:rPr>
              <a:t>3,312 individuals referred to other services</a:t>
            </a:r>
          </a:p>
        </p:txBody>
      </p:sp>
      <p:pic>
        <p:nvPicPr>
          <p:cNvPr id="6" name="Picture 5" descr="A baby in a clothing store&#10;&#10;Description automatically generated">
            <a:extLst>
              <a:ext uri="{FF2B5EF4-FFF2-40B4-BE49-F238E27FC236}">
                <a16:creationId xmlns:a16="http://schemas.microsoft.com/office/drawing/2014/main" id="{6F6F590B-44FB-B4B1-B982-DC557D78CB19}"/>
              </a:ext>
            </a:extLst>
          </p:cNvPr>
          <p:cNvPicPr>
            <a:picLocks noChangeAspect="1"/>
          </p:cNvPicPr>
          <p:nvPr/>
        </p:nvPicPr>
        <p:blipFill>
          <a:blip r:embed="rId2"/>
          <a:srcRect l="14761" r="1001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38AB163C-ABE5-B657-7EC4-A99EA01B2540}"/>
              </a:ext>
            </a:extLst>
          </p:cNvPr>
          <p:cNvSpPr>
            <a:spLocks noGrp="1"/>
          </p:cNvSpPr>
          <p:nvPr>
            <p:ph type="sldNum" sz="quarter" idx="4"/>
          </p:nvPr>
        </p:nvSpPr>
        <p:spPr>
          <a:xfrm>
            <a:off x="10439400" y="6356350"/>
            <a:ext cx="914400" cy="365125"/>
          </a:xfrm>
        </p:spPr>
        <p:txBody>
          <a:bodyPr vert="horz" lIns="91440" tIns="45720" rIns="91440" bIns="45720" rtlCol="0" anchor="ctr">
            <a:normAutofit/>
          </a:bodyPr>
          <a:lstStyle/>
          <a:p>
            <a:pPr algn="r">
              <a:spcAft>
                <a:spcPts val="600"/>
              </a:spcAft>
              <a:defRPr/>
            </a:pPr>
            <a:fld id="{BBB69291-A384-1346-A27A-D0A1C91B6C32}" type="slidenum">
              <a:rPr lang="en-US">
                <a:solidFill>
                  <a:srgbClr val="FFFFFF"/>
                </a:solidFill>
                <a:latin typeface="Calibri" panose="020F0502020204030204"/>
              </a:rPr>
              <a:pPr algn="r">
                <a:spcAft>
                  <a:spcPts val="600"/>
                </a:spcAft>
                <a:defRPr/>
              </a:pPr>
              <a:t>3</a:t>
            </a:fld>
            <a:endParaRPr lang="en-US">
              <a:solidFill>
                <a:srgbClr val="FFFFFF"/>
              </a:solidFill>
              <a:latin typeface="Calibri" panose="020F0502020204030204"/>
            </a:endParaRPr>
          </a:p>
        </p:txBody>
      </p:sp>
    </p:spTree>
    <p:extLst>
      <p:ext uri="{BB962C8B-B14F-4D97-AF65-F5344CB8AC3E}">
        <p14:creationId xmlns:p14="http://schemas.microsoft.com/office/powerpoint/2010/main" val="1299240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577DA9-5306-CB46-A208-04E2478C1DEE}"/>
              </a:ext>
            </a:extLst>
          </p:cNvPr>
          <p:cNvSpPr>
            <a:spLocks noGrp="1"/>
          </p:cNvSpPr>
          <p:nvPr>
            <p:ph idx="1"/>
          </p:nvPr>
        </p:nvSpPr>
        <p:spPr/>
        <p:txBody>
          <a:bodyPr/>
          <a:lstStyle/>
          <a:p>
            <a:pPr algn="l">
              <a:buFont typeface="Arial" panose="020B0604020202020204" pitchFamily="34" charset="0"/>
              <a:buChar char="•"/>
            </a:pPr>
            <a:r>
              <a:rPr lang="en-US" sz="2400" b="1" i="1" dirty="0">
                <a:solidFill>
                  <a:srgbClr val="111111"/>
                </a:solidFill>
                <a:effectLst/>
                <a:latin typeface="Calibri" panose="020F0502020204030204" pitchFamily="34" charset="0"/>
              </a:rPr>
              <a:t>Evaluates</a:t>
            </a:r>
            <a:r>
              <a:rPr lang="en-US" sz="2400" b="0" i="0" dirty="0">
                <a:solidFill>
                  <a:srgbClr val="111111"/>
                </a:solidFill>
                <a:effectLst/>
                <a:latin typeface="Calibri" panose="020F0502020204030204" pitchFamily="34" charset="0"/>
              </a:rPr>
              <a:t> – we review data, monitor trends, and stay informed about local issues. This information helps us set priorities to guide our investments and initiatives.</a:t>
            </a:r>
            <a:endParaRPr lang="en-US" b="0" i="0" dirty="0">
              <a:solidFill>
                <a:srgbClr val="111111"/>
              </a:solidFill>
              <a:effectLst/>
              <a:latin typeface="roboto" panose="02000000000000000000" pitchFamily="2" charset="0"/>
            </a:endParaRPr>
          </a:p>
          <a:p>
            <a:pPr algn="l">
              <a:buFont typeface="Arial" panose="020B0604020202020204" pitchFamily="34" charset="0"/>
              <a:buChar char="•"/>
            </a:pPr>
            <a:r>
              <a:rPr lang="en-US" sz="2400" b="1" i="1" dirty="0">
                <a:solidFill>
                  <a:srgbClr val="111111"/>
                </a:solidFill>
                <a:effectLst/>
                <a:latin typeface="Calibri" panose="020F0502020204030204" pitchFamily="34" charset="0"/>
              </a:rPr>
              <a:t>Invests</a:t>
            </a:r>
            <a:r>
              <a:rPr lang="en-US" sz="2400" b="0" i="0" dirty="0">
                <a:solidFill>
                  <a:srgbClr val="111111"/>
                </a:solidFill>
                <a:effectLst/>
                <a:latin typeface="Calibri" panose="020F0502020204030204" pitchFamily="34" charset="0"/>
              </a:rPr>
              <a:t> – we strategically invest donor dollars in programs that help us achieve our bold goals.</a:t>
            </a:r>
            <a:endParaRPr lang="en-US" b="0" i="0" dirty="0">
              <a:solidFill>
                <a:srgbClr val="111111"/>
              </a:solidFill>
              <a:effectLst/>
              <a:latin typeface="roboto" panose="02000000000000000000" pitchFamily="2" charset="0"/>
            </a:endParaRPr>
          </a:p>
          <a:p>
            <a:pPr algn="l">
              <a:buFont typeface="Arial" panose="020B0604020202020204" pitchFamily="34" charset="0"/>
              <a:buChar char="•"/>
            </a:pPr>
            <a:r>
              <a:rPr lang="en-US" sz="2400" b="1" i="1" dirty="0">
                <a:solidFill>
                  <a:srgbClr val="111111"/>
                </a:solidFill>
                <a:effectLst/>
                <a:latin typeface="Calibri" panose="020F0502020204030204" pitchFamily="34" charset="0"/>
              </a:rPr>
              <a:t>Convenes</a:t>
            </a:r>
            <a:r>
              <a:rPr lang="en-US" sz="2400" b="0" i="0" dirty="0">
                <a:solidFill>
                  <a:srgbClr val="111111"/>
                </a:solidFill>
                <a:effectLst/>
                <a:latin typeface="Calibri" panose="020F0502020204030204" pitchFamily="34" charset="0"/>
              </a:rPr>
              <a:t> – we bring together people from businesses, non-profits, schools, government, and the faith community to create a greater collective impact.</a:t>
            </a:r>
            <a:endParaRPr lang="en-US" b="0" i="0" dirty="0">
              <a:solidFill>
                <a:srgbClr val="111111"/>
              </a:solidFill>
              <a:effectLst/>
              <a:latin typeface="roboto" panose="02000000000000000000" pitchFamily="2" charset="0"/>
            </a:endParaRPr>
          </a:p>
          <a:p>
            <a:pPr algn="l">
              <a:buFont typeface="Arial" panose="020B0604020202020204" pitchFamily="34" charset="0"/>
              <a:buChar char="•"/>
            </a:pPr>
            <a:r>
              <a:rPr lang="en-US" sz="2400" b="1" i="1" dirty="0">
                <a:solidFill>
                  <a:srgbClr val="111111"/>
                </a:solidFill>
                <a:effectLst/>
                <a:latin typeface="Calibri" panose="020F0502020204030204" pitchFamily="34" charset="0"/>
              </a:rPr>
              <a:t>Mobilizes</a:t>
            </a:r>
            <a:r>
              <a:rPr lang="en-US" sz="2400" b="0" i="1" dirty="0">
                <a:solidFill>
                  <a:srgbClr val="111111"/>
                </a:solidFill>
                <a:effectLst/>
                <a:latin typeface="Calibri" panose="020F0502020204030204" pitchFamily="34" charset="0"/>
              </a:rPr>
              <a:t> </a:t>
            </a:r>
            <a:r>
              <a:rPr lang="en-US" sz="2400" b="0" i="0" dirty="0">
                <a:solidFill>
                  <a:srgbClr val="111111"/>
                </a:solidFill>
                <a:effectLst/>
                <a:latin typeface="Calibri" panose="020F0502020204030204" pitchFamily="34" charset="0"/>
              </a:rPr>
              <a:t>– we recruit, promote, and support volunteers within the community.</a:t>
            </a:r>
            <a:endParaRPr lang="en-US" b="0" i="0" dirty="0">
              <a:solidFill>
                <a:srgbClr val="111111"/>
              </a:solidFill>
              <a:effectLst/>
              <a:latin typeface="roboto" panose="02000000000000000000" pitchFamily="2" charset="0"/>
            </a:endParaRPr>
          </a:p>
          <a:p>
            <a:pPr algn="l">
              <a:buFont typeface="Arial" panose="020B0604020202020204" pitchFamily="34" charset="0"/>
              <a:buChar char="•"/>
            </a:pPr>
            <a:r>
              <a:rPr lang="en-US" sz="2400" b="1" i="1" dirty="0">
                <a:solidFill>
                  <a:srgbClr val="111111"/>
                </a:solidFill>
                <a:effectLst/>
                <a:latin typeface="Calibri" panose="020F0502020204030204" pitchFamily="34" charset="0"/>
              </a:rPr>
              <a:t>Connects</a:t>
            </a:r>
            <a:r>
              <a:rPr lang="en-US" sz="2400" b="0" i="0" dirty="0">
                <a:solidFill>
                  <a:srgbClr val="111111"/>
                </a:solidFill>
                <a:effectLst/>
                <a:latin typeface="Calibri" panose="020F0502020204030204" pitchFamily="34" charset="0"/>
              </a:rPr>
              <a:t> – we connect people to services and resources, through United Way’s 211.</a:t>
            </a:r>
            <a:endParaRPr lang="en-US" b="0" i="0" dirty="0">
              <a:solidFill>
                <a:srgbClr val="111111"/>
              </a:solidFill>
              <a:effectLst/>
              <a:latin typeface="roboto" panose="02000000000000000000" pitchFamily="2" charset="0"/>
            </a:endParaRPr>
          </a:p>
          <a:p>
            <a:endParaRPr lang="en-US" dirty="0"/>
          </a:p>
        </p:txBody>
      </p:sp>
      <p:sp>
        <p:nvSpPr>
          <p:cNvPr id="6" name="Slide Number Placeholder 5"/>
          <p:cNvSpPr>
            <a:spLocks noGrp="1"/>
          </p:cNvSpPr>
          <p:nvPr>
            <p:ph type="sldNum" sz="quarter" idx="4"/>
          </p:nvPr>
        </p:nvSpPr>
        <p:spPr/>
        <p:txBody>
          <a:bodyPr/>
          <a:lstStyle/>
          <a:p>
            <a:fld id="{BBB69291-A384-1346-A27A-D0A1C91B6C32}" type="slidenum">
              <a:rPr lang="en-US" smtClean="0"/>
              <a:pPr/>
              <a:t>4</a:t>
            </a:fld>
            <a:endParaRPr lang="en-US"/>
          </a:p>
        </p:txBody>
      </p:sp>
      <p:sp>
        <p:nvSpPr>
          <p:cNvPr id="3" name="Title 2"/>
          <p:cNvSpPr>
            <a:spLocks noGrp="1"/>
          </p:cNvSpPr>
          <p:nvPr>
            <p:ph type="title"/>
          </p:nvPr>
        </p:nvSpPr>
        <p:spPr/>
        <p:txBody>
          <a:bodyPr/>
          <a:lstStyle/>
          <a:p>
            <a:r>
              <a:rPr lang="en-US" dirty="0"/>
              <a:t>To achieve this mission, United Way:</a:t>
            </a:r>
          </a:p>
        </p:txBody>
      </p:sp>
    </p:spTree>
    <p:extLst>
      <p:ext uri="{BB962C8B-B14F-4D97-AF65-F5344CB8AC3E}">
        <p14:creationId xmlns:p14="http://schemas.microsoft.com/office/powerpoint/2010/main" val="2159289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40080" y="325369"/>
            <a:ext cx="4368602" cy="1956841"/>
          </a:xfrm>
        </p:spPr>
        <p:txBody>
          <a:bodyPr vert="horz" lIns="91440" tIns="45720" rIns="91440" bIns="45720" rtlCol="0" anchor="b">
            <a:normAutofit/>
          </a:bodyPr>
          <a:lstStyle/>
          <a:p>
            <a:r>
              <a:rPr lang="en-US" sz="5400">
                <a:solidFill>
                  <a:schemeClr val="tx1"/>
                </a:solidFill>
                <a:latin typeface="+mj-lt"/>
                <a:ea typeface="+mj-ea"/>
                <a:cs typeface="+mj-cs"/>
              </a:rPr>
              <a:t>Who is Alice?</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45F369E7-C083-6841-B2A2-50606CFBCDE2}"/>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a:buFont typeface="Arial" panose="020B0604020202020204" pitchFamily="34" charset="0"/>
              <a:buChar char="•"/>
            </a:pPr>
            <a:r>
              <a:rPr lang="en-US" sz="2000" dirty="0">
                <a:solidFill>
                  <a:schemeClr val="tx1"/>
                </a:solidFill>
                <a:latin typeface="+mn-lt"/>
                <a:ea typeface="+mn-ea"/>
                <a:cs typeface="+mn-cs"/>
              </a:rPr>
              <a:t>Asset Limited Income Constrained Employed</a:t>
            </a:r>
          </a:p>
          <a:p>
            <a:pPr>
              <a:buFont typeface="Arial" panose="020B0604020202020204" pitchFamily="34" charset="0"/>
              <a:buChar char="•"/>
            </a:pPr>
            <a:r>
              <a:rPr lang="en-US" sz="2000" dirty="0">
                <a:solidFill>
                  <a:schemeClr val="tx1"/>
                </a:solidFill>
                <a:latin typeface="+mn-lt"/>
                <a:ea typeface="+mn-ea"/>
                <a:cs typeface="+mn-cs"/>
              </a:rPr>
              <a:t>42% of the population of the City of Wausau falls within ALICE. </a:t>
            </a:r>
          </a:p>
          <a:p>
            <a:pPr>
              <a:buFont typeface="Arial" panose="020B0604020202020204" pitchFamily="34" charset="0"/>
              <a:buChar char="•"/>
            </a:pPr>
            <a:r>
              <a:rPr lang="en-US" sz="2000" dirty="0">
                <a:solidFill>
                  <a:schemeClr val="tx1"/>
                </a:solidFill>
                <a:latin typeface="+mn-lt"/>
                <a:ea typeface="+mn-ea"/>
                <a:cs typeface="+mn-cs"/>
              </a:rPr>
              <a:t>Parents working two or three jobs but struggling to pay the bills.</a:t>
            </a:r>
          </a:p>
          <a:p>
            <a:pPr>
              <a:buFont typeface="Arial" panose="020B0604020202020204" pitchFamily="34" charset="0"/>
              <a:buChar char="•"/>
            </a:pPr>
            <a:r>
              <a:rPr lang="en-US" sz="2000" dirty="0">
                <a:solidFill>
                  <a:schemeClr val="tx1"/>
                </a:solidFill>
                <a:latin typeface="+mn-lt"/>
                <a:ea typeface="+mn-ea"/>
                <a:cs typeface="+mn-cs"/>
              </a:rPr>
              <a:t>Retirees living on a fixed income and the price of living continues to rise. </a:t>
            </a:r>
          </a:p>
          <a:p>
            <a:pPr>
              <a:buFont typeface="Arial" panose="020B0604020202020204" pitchFamily="34" charset="0"/>
              <a:buChar char="•"/>
            </a:pPr>
            <a:r>
              <a:rPr lang="en-US" sz="2000" dirty="0">
                <a:solidFill>
                  <a:schemeClr val="tx1"/>
                </a:solidFill>
                <a:latin typeface="+mn-lt"/>
                <a:ea typeface="+mn-ea"/>
                <a:cs typeface="+mn-cs"/>
              </a:rPr>
              <a:t>Alice is your server, nursing assistant, mail carrier, cashier etc. </a:t>
            </a:r>
          </a:p>
        </p:txBody>
      </p:sp>
      <p:pic>
        <p:nvPicPr>
          <p:cNvPr id="7" name="Content Placeholder 6" descr="Background pattern&#10;&#10;Description automatically generated">
            <a:extLst>
              <a:ext uri="{FF2B5EF4-FFF2-40B4-BE49-F238E27FC236}">
                <a16:creationId xmlns:a16="http://schemas.microsoft.com/office/drawing/2014/main" id="{719D55F0-AA48-8C1C-FEA5-036D54E6F40F}"/>
              </a:ext>
            </a:extLst>
          </p:cNvPr>
          <p:cNvPicPr>
            <a:picLocks noGrp="1" noChangeAspect="1"/>
          </p:cNvPicPr>
          <p:nvPr>
            <p:ph sz="half" idx="2"/>
          </p:nvPr>
        </p:nvPicPr>
        <p:blipFill rotWithShape="1">
          <a:blip r:embed="rId3"/>
          <a:srcRect t="1821" r="2" b="101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Slide Number Placeholder 5"/>
          <p:cNvSpPr>
            <a:spLocks noGrp="1"/>
          </p:cNvSpPr>
          <p:nvPr>
            <p:ph type="sldNum" sz="quarter" idx="4"/>
          </p:nvPr>
        </p:nvSpPr>
        <p:spPr>
          <a:xfrm>
            <a:off x="10439400" y="6356350"/>
            <a:ext cx="914400" cy="365125"/>
          </a:xfrm>
        </p:spPr>
        <p:txBody>
          <a:bodyPr vert="horz" lIns="91440" tIns="45720" rIns="91440" bIns="45720" rtlCol="0" anchor="ctr">
            <a:normAutofit/>
          </a:bodyPr>
          <a:lstStyle/>
          <a:p>
            <a:pPr algn="r">
              <a:spcAft>
                <a:spcPts val="600"/>
              </a:spcAft>
              <a:defRPr/>
            </a:pPr>
            <a:fld id="{BBB69291-A384-1346-A27A-D0A1C91B6C32}" type="slidenum">
              <a:rPr lang="en-US">
                <a:solidFill>
                  <a:srgbClr val="FFFFFF"/>
                </a:solidFill>
                <a:latin typeface="Calibri" panose="020F0502020204030204"/>
              </a:rPr>
              <a:pPr algn="r">
                <a:spcAft>
                  <a:spcPts val="600"/>
                </a:spcAft>
                <a:defRPr/>
              </a:pPr>
              <a:t>5</a:t>
            </a:fld>
            <a:endParaRPr lang="en-US">
              <a:solidFill>
                <a:srgbClr val="FFFFFF"/>
              </a:solidFill>
              <a:latin typeface="Calibri" panose="020F0502020204030204"/>
            </a:endParaRPr>
          </a:p>
        </p:txBody>
      </p:sp>
    </p:spTree>
    <p:extLst>
      <p:ext uri="{BB962C8B-B14F-4D97-AF65-F5344CB8AC3E}">
        <p14:creationId xmlns:p14="http://schemas.microsoft.com/office/powerpoint/2010/main" val="2827647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0E87A65-AA9B-5704-63E9-E89D34A4E5AA}"/>
              </a:ext>
            </a:extLst>
          </p:cNvPr>
          <p:cNvSpPr>
            <a:spLocks noGrp="1"/>
          </p:cNvSpPr>
          <p:nvPr>
            <p:ph type="title"/>
          </p:nvPr>
        </p:nvSpPr>
        <p:spPr>
          <a:xfrm>
            <a:off x="838200" y="459863"/>
            <a:ext cx="10515600" cy="1004594"/>
          </a:xfrm>
        </p:spPr>
        <p:txBody>
          <a:bodyPr vert="horz" lIns="91440" tIns="45720" rIns="91440" bIns="45720" rtlCol="0" anchor="ctr">
            <a:normAutofit/>
          </a:bodyPr>
          <a:lstStyle/>
          <a:p>
            <a:pPr algn="ctr"/>
            <a:r>
              <a:rPr lang="en-US" kern="1200" dirty="0">
                <a:solidFill>
                  <a:srgbClr val="FFFFFF"/>
                </a:solidFill>
                <a:latin typeface="+mj-lt"/>
                <a:ea typeface="+mj-ea"/>
                <a:cs typeface="+mj-cs"/>
              </a:rPr>
              <a:t>2023 Impact </a:t>
            </a:r>
          </a:p>
        </p:txBody>
      </p:sp>
      <p:sp>
        <p:nvSpPr>
          <p:cNvPr id="23" name="Rectangle: Rounded Corners 22">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table with vegetables on it&#10;&#10;Description automatically generated">
            <a:extLst>
              <a:ext uri="{FF2B5EF4-FFF2-40B4-BE49-F238E27FC236}">
                <a16:creationId xmlns:a16="http://schemas.microsoft.com/office/drawing/2014/main" id="{19C267C2-218B-813C-4C2F-05E6DDA15D88}"/>
              </a:ext>
            </a:extLst>
          </p:cNvPr>
          <p:cNvPicPr>
            <a:picLocks noChangeAspect="1"/>
          </p:cNvPicPr>
          <p:nvPr/>
        </p:nvPicPr>
        <p:blipFill>
          <a:blip r:embed="rId2"/>
          <a:stretch>
            <a:fillRect/>
          </a:stretch>
        </p:blipFill>
        <p:spPr>
          <a:xfrm>
            <a:off x="1240269" y="1877858"/>
            <a:ext cx="3204029" cy="2403023"/>
          </a:xfrm>
          <a:prstGeom prst="rect">
            <a:avLst/>
          </a:prstGeom>
        </p:spPr>
      </p:pic>
      <p:sp>
        <p:nvSpPr>
          <p:cNvPr id="9" name="TextBox 8">
            <a:extLst>
              <a:ext uri="{FF2B5EF4-FFF2-40B4-BE49-F238E27FC236}">
                <a16:creationId xmlns:a16="http://schemas.microsoft.com/office/drawing/2014/main" id="{0F2F65CA-29FA-905F-B523-C5E89098D9DF}"/>
              </a:ext>
            </a:extLst>
          </p:cNvPr>
          <p:cNvSpPr txBox="1"/>
          <p:nvPr/>
        </p:nvSpPr>
        <p:spPr>
          <a:xfrm>
            <a:off x="1369755" y="4642142"/>
            <a:ext cx="3204029" cy="1019856"/>
          </a:xfrm>
          <a:prstGeom prst="rect">
            <a:avLst/>
          </a:prstGeom>
          <a:noFill/>
        </p:spPr>
        <p:txBody>
          <a:bodyPr wrap="square" rtlCol="0">
            <a:spAutoFit/>
          </a:bodyPr>
          <a:lstStyle/>
          <a:p>
            <a:pPr algn="ctr" defTabSz="768096">
              <a:spcAft>
                <a:spcPts val="600"/>
              </a:spcAft>
            </a:pPr>
            <a:r>
              <a:rPr lang="en-US" sz="1512" kern="1200" dirty="0">
                <a:solidFill>
                  <a:schemeClr val="tx1"/>
                </a:solidFill>
                <a:latin typeface="Arial" panose="020B0604020202020204" pitchFamily="34" charset="0"/>
                <a:ea typeface="+mn-ea"/>
                <a:cs typeface="Arial" panose="020B0604020202020204" pitchFamily="34" charset="0"/>
              </a:rPr>
              <a:t>100 boxes of fresh produce were distributed every week to community members who did not have access to healthy foods.</a:t>
            </a:r>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56846EE-6F7E-67D9-A5D7-7F19016D7A6A}"/>
              </a:ext>
            </a:extLst>
          </p:cNvPr>
          <p:cNvPicPr>
            <a:picLocks noChangeAspect="1"/>
          </p:cNvPicPr>
          <p:nvPr/>
        </p:nvPicPr>
        <p:blipFill>
          <a:blip r:embed="rId3"/>
          <a:stretch>
            <a:fillRect/>
          </a:stretch>
        </p:blipFill>
        <p:spPr>
          <a:xfrm>
            <a:off x="4662617" y="1800911"/>
            <a:ext cx="3137781" cy="2556914"/>
          </a:xfrm>
          <a:prstGeom prst="rect">
            <a:avLst/>
          </a:prstGeom>
        </p:spPr>
      </p:pic>
      <p:sp>
        <p:nvSpPr>
          <p:cNvPr id="13" name="TextBox 12">
            <a:extLst>
              <a:ext uri="{FF2B5EF4-FFF2-40B4-BE49-F238E27FC236}">
                <a16:creationId xmlns:a16="http://schemas.microsoft.com/office/drawing/2014/main" id="{C45D4F37-E9CF-6915-8332-20BCA2DDDCFF}"/>
              </a:ext>
            </a:extLst>
          </p:cNvPr>
          <p:cNvSpPr txBox="1"/>
          <p:nvPr/>
        </p:nvSpPr>
        <p:spPr>
          <a:xfrm>
            <a:off x="4739406" y="4642141"/>
            <a:ext cx="2619836" cy="1255207"/>
          </a:xfrm>
          <a:prstGeom prst="rect">
            <a:avLst/>
          </a:prstGeom>
          <a:noFill/>
        </p:spPr>
        <p:txBody>
          <a:bodyPr wrap="square" rtlCol="0">
            <a:spAutoFit/>
          </a:bodyPr>
          <a:lstStyle/>
          <a:p>
            <a:pPr algn="ctr" defTabSz="768096">
              <a:spcAft>
                <a:spcPts val="600"/>
              </a:spcAft>
            </a:pPr>
            <a:r>
              <a:rPr lang="en-US" sz="1512" kern="1200" dirty="0">
                <a:solidFill>
                  <a:schemeClr val="tx1"/>
                </a:solidFill>
                <a:latin typeface="Arial" panose="020B0604020202020204" pitchFamily="34" charset="0"/>
                <a:ea typeface="+mn-ea"/>
                <a:cs typeface="Arial" panose="020B0604020202020204" pitchFamily="34" charset="0"/>
              </a:rPr>
              <a:t>Launched the Mobile Community Closet to bring free clothing to families and individuals across the county. </a:t>
            </a: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E79595E-73F6-8795-640B-D9726BB9314E}"/>
              </a:ext>
            </a:extLst>
          </p:cNvPr>
          <p:cNvSpPr txBox="1"/>
          <p:nvPr/>
        </p:nvSpPr>
        <p:spPr>
          <a:xfrm>
            <a:off x="8018716" y="4461782"/>
            <a:ext cx="3413407" cy="1600438"/>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The programs funded in this cycle were focused on education, financial stability, and health to ensure every child and</a:t>
            </a:r>
          </a:p>
          <a:p>
            <a:r>
              <a:rPr lang="en-US" sz="1400" dirty="0">
                <a:latin typeface="Arial" panose="020B0604020202020204" pitchFamily="34" charset="0"/>
                <a:cs typeface="Arial" panose="020B0604020202020204" pitchFamily="34" charset="0"/>
              </a:rPr>
              <a:t>person has a chance for success. A total of 36 grants were awarded to 24 nonprofits amounting to $1.6 million dollars.</a:t>
            </a:r>
          </a:p>
        </p:txBody>
      </p:sp>
      <p:pic>
        <p:nvPicPr>
          <p:cNvPr id="18" name="Picture 17">
            <a:extLst>
              <a:ext uri="{FF2B5EF4-FFF2-40B4-BE49-F238E27FC236}">
                <a16:creationId xmlns:a16="http://schemas.microsoft.com/office/drawing/2014/main" id="{F677B4B5-FCB9-7801-96C0-F225AA7D608E}"/>
              </a:ext>
            </a:extLst>
          </p:cNvPr>
          <p:cNvPicPr>
            <a:picLocks noChangeAspect="1"/>
          </p:cNvPicPr>
          <p:nvPr/>
        </p:nvPicPr>
        <p:blipFill>
          <a:blip r:embed="rId4"/>
          <a:stretch>
            <a:fillRect/>
          </a:stretch>
        </p:blipFill>
        <p:spPr>
          <a:xfrm>
            <a:off x="8018717" y="1727149"/>
            <a:ext cx="3516362" cy="2637272"/>
          </a:xfrm>
          <a:prstGeom prst="rect">
            <a:avLst/>
          </a:prstGeom>
        </p:spPr>
      </p:pic>
    </p:spTree>
    <p:extLst>
      <p:ext uri="{BB962C8B-B14F-4D97-AF65-F5344CB8AC3E}">
        <p14:creationId xmlns:p14="http://schemas.microsoft.com/office/powerpoint/2010/main" val="1121122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E0F650-1539-41F2-0137-BC3E24680E3B}"/>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a:solidFill>
                  <a:schemeClr val="tx1"/>
                </a:solidFill>
                <a:latin typeface="+mj-lt"/>
                <a:ea typeface="+mj-ea"/>
                <a:cs typeface="+mj-cs"/>
              </a:rPr>
              <a:t>The Marathon County Hunger Coalition</a:t>
            </a:r>
          </a:p>
        </p:txBody>
      </p:sp>
      <p:sp>
        <p:nvSpPr>
          <p:cNvPr id="4" name="Content Placeholder 3">
            <a:extLst>
              <a:ext uri="{FF2B5EF4-FFF2-40B4-BE49-F238E27FC236}">
                <a16:creationId xmlns:a16="http://schemas.microsoft.com/office/drawing/2014/main" id="{15381A09-640C-B0FD-9CB0-85A00E1252FC}"/>
              </a:ext>
            </a:extLst>
          </p:cNvPr>
          <p:cNvSpPr>
            <a:spLocks noGrp="1"/>
          </p:cNvSpPr>
          <p:nvPr>
            <p:ph sz="half" idx="1"/>
          </p:nvPr>
        </p:nvSpPr>
        <p:spPr>
          <a:xfrm>
            <a:off x="838200" y="2333297"/>
            <a:ext cx="4619621" cy="3843666"/>
          </a:xfrm>
        </p:spPr>
        <p:txBody>
          <a:bodyPr vert="horz" lIns="91440" tIns="45720" rIns="91440" bIns="45720" rtlCol="0">
            <a:noAutofit/>
          </a:bodyPr>
          <a:lstStyle/>
          <a:p>
            <a:pPr>
              <a:buFont typeface="Arial" panose="020B0604020202020204" pitchFamily="34" charset="0"/>
              <a:buChar char="•"/>
            </a:pPr>
            <a:r>
              <a:rPr lang="en-US" sz="2000" dirty="0">
                <a:solidFill>
                  <a:schemeClr val="tx1"/>
                </a:solidFill>
                <a:latin typeface="Arial" panose="020B0604020202020204" pitchFamily="34" charset="0"/>
                <a:ea typeface="+mn-ea"/>
                <a:cs typeface="Arial" panose="020B0604020202020204" pitchFamily="34" charset="0"/>
              </a:rPr>
              <a:t>The Coalition works with numerous pantries from around the county to provide nutritious food throughout the year.</a:t>
            </a:r>
          </a:p>
          <a:p>
            <a:pPr>
              <a:buFont typeface="Arial" panose="020B0604020202020204" pitchFamily="34" charset="0"/>
              <a:buChar char="•"/>
            </a:pPr>
            <a:r>
              <a:rPr lang="en-US" sz="2000" dirty="0">
                <a:solidFill>
                  <a:schemeClr val="tx1"/>
                </a:solidFill>
                <a:latin typeface="Arial" panose="020B0604020202020204" pitchFamily="34" charset="0"/>
                <a:ea typeface="+mn-ea"/>
                <a:cs typeface="Arial" panose="020B0604020202020204" pitchFamily="34" charset="0"/>
              </a:rPr>
              <a:t>Community Supported Agriculture (CSA) boxes bought from local farmers. Red Door Family Farms and Cattail Organics bring nutritious food to tables in our area, connecting those in need with fresh, locally-grown produce. Partnering with local farms and offering fresh, locally grown produce allows 100% of donated funds to stay in the community. </a:t>
            </a:r>
          </a:p>
        </p:txBody>
      </p:sp>
      <p:pic>
        <p:nvPicPr>
          <p:cNvPr id="7" name="Content Placeholder 6" descr="A picture containing outdoor, sky, clothing, person&#10;&#10;Description automatically generated">
            <a:extLst>
              <a:ext uri="{FF2B5EF4-FFF2-40B4-BE49-F238E27FC236}">
                <a16:creationId xmlns:a16="http://schemas.microsoft.com/office/drawing/2014/main" id="{745723E2-5B34-10A2-CEC6-AA738CCA18D7}"/>
              </a:ext>
            </a:extLst>
          </p:cNvPr>
          <p:cNvPicPr>
            <a:picLocks noGrp="1" noChangeAspect="1"/>
          </p:cNvPicPr>
          <p:nvPr>
            <p:ph sz="half" idx="2"/>
          </p:nvPr>
        </p:nvPicPr>
        <p:blipFill rotWithShape="1">
          <a:blip r:embed="rId2"/>
          <a:srcRect t="7934" b="580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Slide Number Placeholder 2">
            <a:extLst>
              <a:ext uri="{FF2B5EF4-FFF2-40B4-BE49-F238E27FC236}">
                <a16:creationId xmlns:a16="http://schemas.microsoft.com/office/drawing/2014/main" id="{F6547EE7-7000-BA66-8C9B-6F5B862A0FF4}"/>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lgn="r">
              <a:spcAft>
                <a:spcPts val="600"/>
              </a:spcAft>
              <a:defRPr/>
            </a:pPr>
            <a:fld id="{BBB69291-A384-1346-A27A-D0A1C91B6C32}" type="slidenum">
              <a:rPr lang="en-US">
                <a:solidFill>
                  <a:srgbClr val="FFFFFF"/>
                </a:solidFill>
                <a:latin typeface="Calibri" panose="020F0502020204030204"/>
              </a:rPr>
              <a:pPr algn="r">
                <a:spcAft>
                  <a:spcPts val="600"/>
                </a:spcAft>
                <a:defRPr/>
              </a:pPr>
              <a:t>7</a:t>
            </a:fld>
            <a:endParaRPr lang="en-US">
              <a:solidFill>
                <a:srgbClr val="FFFFFF"/>
              </a:solidFill>
              <a:latin typeface="Calibri" panose="020F0502020204030204"/>
            </a:endParaRPr>
          </a:p>
        </p:txBody>
      </p:sp>
    </p:spTree>
    <p:extLst>
      <p:ext uri="{BB962C8B-B14F-4D97-AF65-F5344CB8AC3E}">
        <p14:creationId xmlns:p14="http://schemas.microsoft.com/office/powerpoint/2010/main" val="3750950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389620A-ED6A-C141-338D-1A70DD9897F1}"/>
              </a:ext>
            </a:extLst>
          </p:cNvPr>
          <p:cNvSpPr txBox="1"/>
          <p:nvPr/>
        </p:nvSpPr>
        <p:spPr>
          <a:xfrm>
            <a:off x="699714" y="5490971"/>
            <a:ext cx="6962072" cy="11592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500" kern="1200" dirty="0">
                <a:solidFill>
                  <a:srgbClr val="FFFFFF"/>
                </a:solidFill>
                <a:latin typeface="+mj-lt"/>
                <a:ea typeface="+mj-ea"/>
                <a:cs typeface="+mj-cs"/>
              </a:rPr>
              <a:t>In 2023, United Way’s 211 answered 4,796 requests for help from Marathon County residents and provided 10,854 referrals to community resources.</a:t>
            </a:r>
          </a:p>
        </p:txBody>
      </p:sp>
      <p:pic>
        <p:nvPicPr>
          <p:cNvPr id="2" name="Picture 1">
            <a:extLst>
              <a:ext uri="{FF2B5EF4-FFF2-40B4-BE49-F238E27FC236}">
                <a16:creationId xmlns:a16="http://schemas.microsoft.com/office/drawing/2014/main" id="{9D4856FD-8AC5-F1E3-6068-FD6D8997C79A}"/>
              </a:ext>
            </a:extLst>
          </p:cNvPr>
          <p:cNvPicPr>
            <a:picLocks noChangeAspect="1"/>
          </p:cNvPicPr>
          <p:nvPr/>
        </p:nvPicPr>
        <p:blipFill>
          <a:blip r:embed="rId2"/>
          <a:stretch>
            <a:fillRect/>
          </a:stretch>
        </p:blipFill>
        <p:spPr>
          <a:xfrm>
            <a:off x="1817798" y="390832"/>
            <a:ext cx="8649023" cy="4519114"/>
          </a:xfrm>
          <a:prstGeom prst="rect">
            <a:avLst/>
          </a:prstGeom>
        </p:spPr>
      </p:pic>
      <p:sp>
        <p:nvSpPr>
          <p:cNvPr id="3" name="Slide Number Placeholder 2">
            <a:extLst>
              <a:ext uri="{FF2B5EF4-FFF2-40B4-BE49-F238E27FC236}">
                <a16:creationId xmlns:a16="http://schemas.microsoft.com/office/drawing/2014/main" id="{106BFCA5-9515-1892-638D-C216A7EF6EF6}"/>
              </a:ext>
            </a:extLst>
          </p:cNvPr>
          <p:cNvSpPr>
            <a:spLocks noGrp="1"/>
          </p:cNvSpPr>
          <p:nvPr>
            <p:ph type="sldNum" sz="quarter" idx="10"/>
          </p:nvPr>
        </p:nvSpPr>
        <p:spPr>
          <a:xfrm>
            <a:off x="11704320" y="6455664"/>
            <a:ext cx="448056" cy="365125"/>
          </a:xfrm>
        </p:spPr>
        <p:txBody>
          <a:bodyPr vert="horz" lIns="91440" tIns="45720" rIns="91440" bIns="45720" rtlCol="0" anchor="ctr">
            <a:normAutofit/>
          </a:bodyPr>
          <a:lstStyle/>
          <a:p>
            <a:pPr algn="r">
              <a:spcAft>
                <a:spcPts val="600"/>
              </a:spcAft>
            </a:pPr>
            <a:fld id="{BBB69291-A384-1346-A27A-D0A1C91B6C32}" type="slidenum">
              <a:rPr lang="en-US" sz="1100">
                <a:solidFill>
                  <a:srgbClr val="FFFFFF"/>
                </a:solidFill>
              </a:rPr>
              <a:pPr algn="r">
                <a:spcAft>
                  <a:spcPts val="600"/>
                </a:spcAft>
              </a:pPr>
              <a:t>8</a:t>
            </a:fld>
            <a:endParaRPr lang="en-US" sz="1100">
              <a:solidFill>
                <a:srgbClr val="FFFFFF"/>
              </a:solidFill>
            </a:endParaRPr>
          </a:p>
        </p:txBody>
      </p:sp>
    </p:spTree>
    <p:extLst>
      <p:ext uri="{BB962C8B-B14F-4D97-AF65-F5344CB8AC3E}">
        <p14:creationId xmlns:p14="http://schemas.microsoft.com/office/powerpoint/2010/main" val="2716545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0">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c 32">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itle 1">
            <a:extLst>
              <a:ext uri="{FF2B5EF4-FFF2-40B4-BE49-F238E27FC236}">
                <a16:creationId xmlns:a16="http://schemas.microsoft.com/office/drawing/2014/main" id="{F74B0FA9-E3C7-2386-3E41-1D0C3DDABC83}"/>
              </a:ext>
            </a:extLst>
          </p:cNvPr>
          <p:cNvSpPr>
            <a:spLocks noGrp="1"/>
          </p:cNvSpPr>
          <p:nvPr>
            <p:ph type="title"/>
          </p:nvPr>
        </p:nvSpPr>
        <p:spPr>
          <a:xfrm>
            <a:off x="4184542" y="486184"/>
            <a:ext cx="7363990" cy="1325563"/>
          </a:xfrm>
        </p:spPr>
        <p:txBody>
          <a:bodyPr vert="horz" lIns="91440" tIns="45720" rIns="91440" bIns="45720" rtlCol="0" anchor="ctr">
            <a:normAutofit/>
          </a:bodyPr>
          <a:lstStyle/>
          <a:p>
            <a:r>
              <a:rPr lang="en-US" kern="1200" dirty="0">
                <a:solidFill>
                  <a:schemeClr val="tx1"/>
                </a:solidFill>
                <a:latin typeface="Arial" panose="020B0604020202020204" pitchFamily="34" charset="0"/>
                <a:ea typeface="+mj-ea"/>
                <a:cs typeface="Arial" panose="020B0604020202020204" pitchFamily="34" charset="0"/>
              </a:rPr>
              <a:t>Community Closets </a:t>
            </a:r>
          </a:p>
        </p:txBody>
      </p:sp>
      <p:pic>
        <p:nvPicPr>
          <p:cNvPr id="8" name="Picture 7">
            <a:extLst>
              <a:ext uri="{FF2B5EF4-FFF2-40B4-BE49-F238E27FC236}">
                <a16:creationId xmlns:a16="http://schemas.microsoft.com/office/drawing/2014/main" id="{D7151DAA-7C92-0546-8B82-12EA062AB31D}"/>
              </a:ext>
            </a:extLst>
          </p:cNvPr>
          <p:cNvPicPr>
            <a:picLocks noChangeAspect="1"/>
          </p:cNvPicPr>
          <p:nvPr/>
        </p:nvPicPr>
        <p:blipFill>
          <a:blip r:embed="rId2"/>
          <a:srcRect t="12500" b="12500"/>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10" name="Picture 9">
            <a:extLst>
              <a:ext uri="{FF2B5EF4-FFF2-40B4-BE49-F238E27FC236}">
                <a16:creationId xmlns:a16="http://schemas.microsoft.com/office/drawing/2014/main" id="{A96D3266-4401-704E-D50D-28FEF3B8FB78}"/>
              </a:ext>
            </a:extLst>
          </p:cNvPr>
          <p:cNvPicPr>
            <a:picLocks noChangeAspect="1"/>
          </p:cNvPicPr>
          <p:nvPr/>
        </p:nvPicPr>
        <p:blipFill>
          <a:blip r:embed="rId3"/>
          <a:srcRect l="12500" r="12500"/>
          <a:stretch/>
        </p:blipFill>
        <p:spPr>
          <a:xfrm>
            <a:off x="581526" y="3486449"/>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4" name="TextBox 3">
            <a:extLst>
              <a:ext uri="{FF2B5EF4-FFF2-40B4-BE49-F238E27FC236}">
                <a16:creationId xmlns:a16="http://schemas.microsoft.com/office/drawing/2014/main" id="{A2F59229-3293-C9A3-A9CF-9D08E7DAE3D5}"/>
              </a:ext>
            </a:extLst>
          </p:cNvPr>
          <p:cNvSpPr txBox="1"/>
          <p:nvPr/>
        </p:nvSpPr>
        <p:spPr>
          <a:xfrm>
            <a:off x="4184542" y="1946683"/>
            <a:ext cx="7363990" cy="491131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i="0" dirty="0">
                <a:effectLst/>
              </a:rPr>
              <a:t>United Way Community Closet </a:t>
            </a:r>
            <a:r>
              <a:rPr lang="en-US" sz="2000" b="0" i="0" dirty="0">
                <a:effectLst/>
              </a:rPr>
              <a:t>is a volunteer-run, donation-driven project.  It is housed in the same building as the United Way office, in space donated by </a:t>
            </a:r>
            <a:r>
              <a:rPr lang="en-US" sz="2000" b="0" i="0" dirty="0" err="1">
                <a:effectLst/>
              </a:rPr>
              <a:t>Ghidorzi</a:t>
            </a:r>
            <a:r>
              <a:rPr lang="en-US" sz="2000" b="0" i="0" dirty="0">
                <a:effectLst/>
              </a:rPr>
              <a:t> Companies.</a:t>
            </a:r>
          </a:p>
          <a:p>
            <a:pPr marL="342900" indent="-342900">
              <a:lnSpc>
                <a:spcPct val="90000"/>
              </a:lnSpc>
              <a:spcAft>
                <a:spcPts val="600"/>
              </a:spcAft>
              <a:buFont typeface="Arial" panose="020B0604020202020204" pitchFamily="34" charset="0"/>
              <a:buChar char="•"/>
            </a:pPr>
            <a:r>
              <a:rPr lang="en-US" sz="2000" b="1" i="0" dirty="0">
                <a:effectLst/>
              </a:rPr>
              <a:t>The Mobile Community Closet </a:t>
            </a:r>
            <a:r>
              <a:rPr lang="en-US" sz="2000" b="0" i="0" dirty="0">
                <a:effectLst/>
              </a:rPr>
              <a:t>will allow United Way to bring clothes to families at schools, non-profit organizations, and rural communities. This will remove the transportation barrier and time needed to reach the United Way office. </a:t>
            </a:r>
          </a:p>
          <a:p>
            <a:pPr>
              <a:lnSpc>
                <a:spcPct val="90000"/>
              </a:lnSpc>
              <a:spcAft>
                <a:spcPts val="600"/>
              </a:spcAft>
            </a:pPr>
            <a:r>
              <a:rPr lang="en-US" sz="2000" b="0" i="0" dirty="0">
                <a:effectLst/>
              </a:rPr>
              <a:t>•The </a:t>
            </a:r>
            <a:r>
              <a:rPr lang="en-US" sz="2000" b="1" i="0" dirty="0">
                <a:effectLst/>
              </a:rPr>
              <a:t>United Way Community Closets </a:t>
            </a:r>
            <a:r>
              <a:rPr lang="en-US" sz="2000" b="0" i="0" dirty="0">
                <a:effectLst/>
              </a:rPr>
              <a:t>have a significant impact, helping individuals and families overcome barriers that stand in the way of their success. For many struggling financially, a little help with clothing can make a big difference. The entire family can receive clothing at no cost!</a:t>
            </a:r>
          </a:p>
          <a:p>
            <a:pPr>
              <a:lnSpc>
                <a:spcPct val="90000"/>
              </a:lnSpc>
              <a:spcAft>
                <a:spcPts val="600"/>
              </a:spcAft>
            </a:pPr>
            <a:r>
              <a:rPr lang="en-US" sz="2000" b="1" dirty="0"/>
              <a:t>DONATION INTAKE HOURS</a:t>
            </a:r>
          </a:p>
          <a:p>
            <a:pPr>
              <a:lnSpc>
                <a:spcPct val="90000"/>
              </a:lnSpc>
              <a:spcAft>
                <a:spcPts val="600"/>
              </a:spcAft>
            </a:pPr>
            <a:r>
              <a:rPr lang="en-US" sz="2000" dirty="0"/>
              <a:t>Wednesdays: 1 pm – 4 pm</a:t>
            </a:r>
          </a:p>
          <a:p>
            <a:pPr>
              <a:lnSpc>
                <a:spcPct val="90000"/>
              </a:lnSpc>
              <a:spcAft>
                <a:spcPts val="600"/>
              </a:spcAft>
            </a:pPr>
            <a:r>
              <a:rPr lang="en-US" sz="2000" dirty="0"/>
              <a:t>Fridays: 9 am – 12 pm</a:t>
            </a:r>
          </a:p>
          <a:p>
            <a:pPr>
              <a:lnSpc>
                <a:spcPct val="90000"/>
              </a:lnSpc>
              <a:spcAft>
                <a:spcPts val="600"/>
              </a:spcAft>
            </a:pPr>
            <a:endParaRPr lang="en-US" sz="2000" b="0" i="0" dirty="0">
              <a:effectLst/>
            </a:endParaRPr>
          </a:p>
          <a:p>
            <a:pPr>
              <a:lnSpc>
                <a:spcPct val="90000"/>
              </a:lnSpc>
              <a:spcAft>
                <a:spcPts val="600"/>
              </a:spcAft>
            </a:pPr>
            <a:endParaRPr lang="en-US" sz="2000" b="0" i="0" dirty="0">
              <a:effectLst/>
            </a:endParaRPr>
          </a:p>
        </p:txBody>
      </p:sp>
      <p:sp>
        <p:nvSpPr>
          <p:cNvPr id="3" name="Slide Number Placeholder 2">
            <a:extLst>
              <a:ext uri="{FF2B5EF4-FFF2-40B4-BE49-F238E27FC236}">
                <a16:creationId xmlns:a16="http://schemas.microsoft.com/office/drawing/2014/main" id="{1DA39EE0-7106-61CE-AEF3-9ED08F188B3B}"/>
              </a:ext>
            </a:extLst>
          </p:cNvPr>
          <p:cNvSpPr>
            <a:spLocks noGrp="1"/>
          </p:cNvSpPr>
          <p:nvPr>
            <p:ph type="sldNum" sz="quarter" idx="10"/>
          </p:nvPr>
        </p:nvSpPr>
        <p:spPr>
          <a:xfrm>
            <a:off x="10439400" y="6356350"/>
            <a:ext cx="914400" cy="365125"/>
          </a:xfrm>
        </p:spPr>
        <p:txBody>
          <a:bodyPr vert="horz" lIns="91440" tIns="45720" rIns="91440" bIns="45720" rtlCol="0" anchor="ctr">
            <a:normAutofit/>
          </a:bodyPr>
          <a:lstStyle/>
          <a:p>
            <a:pPr algn="r">
              <a:spcAft>
                <a:spcPts val="600"/>
              </a:spcAft>
            </a:pPr>
            <a:fld id="{BBB69291-A384-1346-A27A-D0A1C91B6C32}" type="slidenum">
              <a:rPr lang="en-US" smtClean="0">
                <a:solidFill>
                  <a:schemeClr val="tx1">
                    <a:tint val="75000"/>
                  </a:schemeClr>
                </a:solidFill>
              </a:rPr>
              <a:pPr algn="r">
                <a:spcAft>
                  <a:spcPts val="600"/>
                </a:spcAft>
              </a:pPr>
              <a:t>9</a:t>
            </a:fld>
            <a:endParaRPr lang="en-US">
              <a:solidFill>
                <a:schemeClr val="tx1">
                  <a:tint val="75000"/>
                </a:schemeClr>
              </a:solidFill>
            </a:endParaRPr>
          </a:p>
        </p:txBody>
      </p:sp>
    </p:spTree>
    <p:extLst>
      <p:ext uri="{BB962C8B-B14F-4D97-AF65-F5344CB8AC3E}">
        <p14:creationId xmlns:p14="http://schemas.microsoft.com/office/powerpoint/2010/main" val="307323937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929498"/>
      </a:dk2>
      <a:lt2>
        <a:srgbClr val="E7E6E6"/>
      </a:lt2>
      <a:accent1>
        <a:srgbClr val="004E95"/>
      </a:accent1>
      <a:accent2>
        <a:srgbClr val="649BD3"/>
      </a:accent2>
      <a:accent3>
        <a:srgbClr val="EE4638"/>
      </a:accent3>
      <a:accent4>
        <a:srgbClr val="FBB43E"/>
      </a:accent4>
      <a:accent5>
        <a:srgbClr val="4B4B4B"/>
      </a:accent5>
      <a:accent6>
        <a:srgbClr val="EA7200"/>
      </a:accent6>
      <a:hlink>
        <a:srgbClr val="004E95"/>
      </a:hlink>
      <a:folHlink>
        <a:srgbClr val="EE463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4517336420C647B4B5FDB2183048A2" ma:contentTypeVersion="4" ma:contentTypeDescription="Create a new document." ma:contentTypeScope="" ma:versionID="edb262164538338c86a705021171b559">
  <xsd:schema xmlns:xsd="http://www.w3.org/2001/XMLSchema" xmlns:xs="http://www.w3.org/2001/XMLSchema" xmlns:p="http://schemas.microsoft.com/office/2006/metadata/properties" xmlns:ns2="ef2f1c5a-1074-4fdb-be7e-be3cc243bb78" xmlns:ns3="d6714494-bfb5-4d4d-b812-33b224ac0d98" targetNamespace="http://schemas.microsoft.com/office/2006/metadata/properties" ma:root="true" ma:fieldsID="d279181f46a7a283ee484cb05a8566b7" ns2:_="" ns3:_="">
    <xsd:import namespace="ef2f1c5a-1074-4fdb-be7e-be3cc243bb78"/>
    <xsd:import namespace="d6714494-bfb5-4d4d-b812-33b224ac0d9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2f1c5a-1074-4fdb-be7e-be3cc243bb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714494-bfb5-4d4d-b812-33b224ac0d9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71455D-5D2A-4F67-945F-2B324DC53B3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C0D923D-5B92-4219-A42E-D663B39413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2f1c5a-1074-4fdb-be7e-be3cc243bb78"/>
    <ds:schemaRef ds:uri="d6714494-bfb5-4d4d-b812-33b224ac0d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7CD2DF-C2A7-4701-8339-5BACE45DE8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1208</Words>
  <Application>Microsoft Office PowerPoint</Application>
  <PresentationFormat>Widescreen</PresentationFormat>
  <Paragraphs>97</Paragraphs>
  <Slides>16</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roboto</vt:lpstr>
      <vt:lpstr>Office Theme</vt:lpstr>
      <vt:lpstr>United Way of Marathon County </vt:lpstr>
      <vt:lpstr>New Mission and Bold Goal</vt:lpstr>
      <vt:lpstr>Progress Towards the Bold Goal </vt:lpstr>
      <vt:lpstr>To achieve this mission, United Way:</vt:lpstr>
      <vt:lpstr>Who is Alice?</vt:lpstr>
      <vt:lpstr>2023 Impact </vt:lpstr>
      <vt:lpstr>The Marathon County Hunger Coalition</vt:lpstr>
      <vt:lpstr>PowerPoint Presentation</vt:lpstr>
      <vt:lpstr>Community Closets </vt:lpstr>
      <vt:lpstr>Instant Impact Grants </vt:lpstr>
      <vt:lpstr>Volunteer</vt:lpstr>
      <vt:lpstr>Volunteer at your Workplace</vt:lpstr>
      <vt:lpstr>PowerPoint Presentation</vt:lpstr>
      <vt:lpstr>PowerPoint Presentation</vt:lpstr>
      <vt:lpstr>Retire United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2017-03-22T19:41:19Z</dcterms:created>
  <dcterms:modified xsi:type="dcterms:W3CDTF">2024-08-02T15:26:17Z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0x010100964517336420C647B4B5FDB2183048A2</vt:lpwstr>
  </property>
</Properties>
</file>